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  <p:sldMasterId id="2147483737" r:id="rId2"/>
    <p:sldMasterId id="2147483771" r:id="rId3"/>
  </p:sldMasterIdLst>
  <p:notesMasterIdLst>
    <p:notesMasterId r:id="rId40"/>
  </p:notesMasterIdLst>
  <p:handoutMasterIdLst>
    <p:handoutMasterId r:id="rId41"/>
  </p:handoutMasterIdLst>
  <p:sldIdLst>
    <p:sldId id="256" r:id="rId4"/>
    <p:sldId id="258" r:id="rId5"/>
    <p:sldId id="275" r:id="rId6"/>
    <p:sldId id="276" r:id="rId7"/>
    <p:sldId id="387" r:id="rId8"/>
    <p:sldId id="388" r:id="rId9"/>
    <p:sldId id="323" r:id="rId10"/>
    <p:sldId id="325" r:id="rId11"/>
    <p:sldId id="336" r:id="rId12"/>
    <p:sldId id="333" r:id="rId13"/>
    <p:sldId id="335" r:id="rId14"/>
    <p:sldId id="344" r:id="rId15"/>
    <p:sldId id="349" r:id="rId16"/>
    <p:sldId id="307" r:id="rId17"/>
    <p:sldId id="351" r:id="rId18"/>
    <p:sldId id="365" r:id="rId19"/>
    <p:sldId id="384" r:id="rId20"/>
    <p:sldId id="379" r:id="rId21"/>
    <p:sldId id="352" r:id="rId22"/>
    <p:sldId id="385" r:id="rId23"/>
    <p:sldId id="362" r:id="rId24"/>
    <p:sldId id="357" r:id="rId25"/>
    <p:sldId id="356" r:id="rId26"/>
    <p:sldId id="360" r:id="rId27"/>
    <p:sldId id="361" r:id="rId28"/>
    <p:sldId id="377" r:id="rId29"/>
    <p:sldId id="381" r:id="rId30"/>
    <p:sldId id="375" r:id="rId31"/>
    <p:sldId id="319" r:id="rId32"/>
    <p:sldId id="299" r:id="rId33"/>
    <p:sldId id="386" r:id="rId34"/>
    <p:sldId id="380" r:id="rId35"/>
    <p:sldId id="382" r:id="rId36"/>
    <p:sldId id="383" r:id="rId37"/>
    <p:sldId id="265" r:id="rId38"/>
    <p:sldId id="363" r:id="rId39"/>
  </p:sldIdLst>
  <p:sldSz cx="9144000" cy="6858000" type="screen4x3"/>
  <p:notesSz cx="6797675" cy="9926638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AA72D4"/>
    <a:srgbClr val="66FFFF"/>
    <a:srgbClr val="F187E2"/>
    <a:srgbClr val="EB53D5"/>
    <a:srgbClr val="F8C4F1"/>
    <a:srgbClr val="00A3C6"/>
    <a:srgbClr val="D7EBFD"/>
    <a:srgbClr val="AFEAFF"/>
    <a:srgbClr val="BAF7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19" autoAdjust="0"/>
    <p:restoredTop sz="92674" autoAdjust="0"/>
  </p:normalViewPr>
  <p:slideViewPr>
    <p:cSldViewPr>
      <p:cViewPr varScale="1">
        <p:scale>
          <a:sx n="84" d="100"/>
          <a:sy n="84" d="100"/>
        </p:scale>
        <p:origin x="113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CBD82-807F-4149-A6DF-721E2E24E473}" type="datetimeFigureOut">
              <a:rPr lang="es-ES" smtClean="0"/>
              <a:t>27/01/2021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D968E-D7E5-40F0-A1B9-1DF0B278D0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6537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C1863D1-B08C-4A3C-98C6-12E4AB6549FD}" type="datetimeFigureOut">
              <a:rPr lang="es-ES"/>
              <a:pPr>
                <a:defRPr/>
              </a:pPr>
              <a:t>27/01/2021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5955DFE-B1AF-4E57-AA8D-78F4C78DB46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63009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955DFE-B1AF-4E57-AA8D-78F4C78DB46D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7403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047CA-1F3A-4E9F-A9F7-500F7ED6DDA5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0942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955DFE-B1AF-4E57-AA8D-78F4C78DB46D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9198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955DFE-B1AF-4E57-AA8D-78F4C78DB46D}" type="slidenum">
              <a:rPr lang="es-ES" smtClean="0"/>
              <a:pPr>
                <a:defRPr/>
              </a:pPr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0381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955DFE-B1AF-4E57-AA8D-78F4C78DB46D}" type="slidenum">
              <a:rPr lang="es-ES" smtClean="0"/>
              <a:pPr>
                <a:defRPr/>
              </a:pPr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62205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955DFE-B1AF-4E57-AA8D-78F4C78DB46D}" type="slidenum">
              <a:rPr lang="es-ES" smtClean="0"/>
              <a:pPr>
                <a:defRPr/>
              </a:pPr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6730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4B0B8-854D-4582-98E3-C0F9E9BBAA3B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53544008"/>
      </p:ext>
    </p:extLst>
  </p:cSld>
  <p:clrMapOvr>
    <a:masterClrMapping/>
  </p:clrMapOvr>
  <p:transition spd="slow">
    <p:pull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C2396-3FDE-4FF1-8F95-2AA80047D4EE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25644237"/>
      </p:ext>
    </p:extLst>
  </p:cSld>
  <p:clrMapOvr>
    <a:masterClrMapping/>
  </p:clrMapOvr>
  <p:transition spd="slow"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B6E9A-93E9-406B-92E6-39BC97E9520F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097552254"/>
      </p:ext>
    </p:extLst>
  </p:cSld>
  <p:clrMapOvr>
    <a:masterClrMapping/>
  </p:clrMapOvr>
  <p:transition spd="slow">
    <p:pull dir="l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0F104-12D9-429C-A6C1-BE4100BAC61D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152120550"/>
      </p:ext>
    </p:extLst>
  </p:cSld>
  <p:clrMapOvr>
    <a:masterClrMapping/>
  </p:clrMapOvr>
  <p:transition spd="slow">
    <p:pull dir="l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EA195-958C-4EEE-A513-EFB9516EBF2A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455411679"/>
      </p:ext>
    </p:extLst>
  </p:cSld>
  <p:clrMapOvr>
    <a:masterClrMapping/>
  </p:clrMapOvr>
  <p:transition spd="slow">
    <p:pull dir="l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77890-0F50-4B7B-A1FC-1FB882401E0D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216396871"/>
      </p:ext>
    </p:extLst>
  </p:cSld>
  <p:clrMapOvr>
    <a:masterClrMapping/>
  </p:clrMapOvr>
  <p:transition spd="slow">
    <p:pull dir="l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092EC-969B-4336-8CB4-353B35C4B777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288190387"/>
      </p:ext>
    </p:extLst>
  </p:cSld>
  <p:clrMapOvr>
    <a:masterClrMapping/>
  </p:clrMapOvr>
  <p:transition spd="slow">
    <p:pull dir="l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52A36-C697-4F3C-A7D3-CF155DF8C70E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177712636"/>
      </p:ext>
    </p:extLst>
  </p:cSld>
  <p:clrMapOvr>
    <a:masterClrMapping/>
  </p:clrMapOvr>
  <p:transition spd="slow">
    <p:pull dir="l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43122-5B90-47FD-B08F-AE8906C01C5C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727329224"/>
      </p:ext>
    </p:extLst>
  </p:cSld>
  <p:clrMapOvr>
    <a:masterClrMapping/>
  </p:clrMapOvr>
  <p:transition spd="slow">
    <p:pull dir="l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BD2D3-A976-45D0-98B5-30BC9FD0BB71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519743130"/>
      </p:ext>
    </p:extLst>
  </p:cSld>
  <p:clrMapOvr>
    <a:masterClrMapping/>
  </p:clrMapOvr>
  <p:transition spd="slow">
    <p:pull dir="l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5C910-20F2-4F8F-8128-78D75E7AB339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854821338"/>
      </p:ext>
    </p:extLst>
  </p:cSld>
  <p:clrMapOvr>
    <a:masterClrMapping/>
  </p:clrMapOvr>
  <p:transition spd="slow">
    <p:pull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D6B57-F146-406A-9154-AD5DD9DD159B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746533058"/>
      </p:ext>
    </p:extLst>
  </p:cSld>
  <p:clrMapOvr>
    <a:masterClrMapping/>
  </p:clrMapOvr>
  <p:transition spd="slow">
    <p:pull dir="l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14508-242F-413E-9484-D2FF845490A9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505795926"/>
      </p:ext>
    </p:extLst>
  </p:cSld>
  <p:clrMapOvr>
    <a:masterClrMapping/>
  </p:clrMapOvr>
  <p:transition spd="slow">
    <p:pull dir="l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E7331-DA41-44FE-87E0-07A9CF1B01DB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551856830"/>
      </p:ext>
    </p:extLst>
  </p:cSld>
  <p:clrMapOvr>
    <a:masterClrMapping/>
  </p:clrMapOvr>
  <p:transition spd="slow">
    <p:pull dir="l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8AAE7-5E19-4697-8C49-35EE1339B468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035227233"/>
      </p:ext>
    </p:extLst>
  </p:cSld>
  <p:clrMapOvr>
    <a:masterClrMapping/>
  </p:clrMapOvr>
  <p:transition spd="slow">
    <p:pull dir="l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A1793-0F10-4132-89B5-CCD491B9F36D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210680832"/>
      </p:ext>
    </p:extLst>
  </p:cSld>
  <p:clrMapOvr>
    <a:masterClrMapping/>
  </p:clrMapOvr>
  <p:transition spd="slow">
    <p:pull dir="l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335C5-B5DF-4F9D-8D0F-3E19F54B94A6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755354413"/>
      </p:ext>
    </p:extLst>
  </p:cSld>
  <p:clrMapOvr>
    <a:masterClrMapping/>
  </p:clrMapOvr>
  <p:transition spd="slow">
    <p:pull dir="l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767D-9D25-4C92-9321-777656B6AE32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256536060"/>
      </p:ext>
    </p:extLst>
  </p:cSld>
  <p:clrMapOvr>
    <a:masterClrMapping/>
  </p:clrMapOvr>
  <p:transition spd="slow">
    <p:pull dir="l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FEBF5-6BDC-42D6-9C18-DF2C997D3728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809760661"/>
      </p:ext>
    </p:extLst>
  </p:cSld>
  <p:clrMapOvr>
    <a:masterClrMapping/>
  </p:clrMapOvr>
  <p:transition spd="slow">
    <p:pull dir="l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DA264-5EBA-4CBA-9A4B-E66EF7AEFF56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273244283"/>
      </p:ext>
    </p:extLst>
  </p:cSld>
  <p:clrMapOvr>
    <a:masterClrMapping/>
  </p:clrMapOvr>
  <p:transition spd="slow">
    <p:pull dir="l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B8908-9F2A-4428-9E22-6BFCAEDB5F51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826918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0CC29-01E9-4757-9EA2-149D907C1EE6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12407728"/>
      </p:ext>
    </p:extLst>
  </p:cSld>
  <p:clrMapOvr>
    <a:masterClrMapping/>
  </p:clrMapOvr>
  <p:transition spd="slow">
    <p:pull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5B473-5F01-4E80-9153-CDAA2F350E8D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001241868"/>
      </p:ext>
    </p:extLst>
  </p:cSld>
  <p:clrMapOvr>
    <a:masterClrMapping/>
  </p:clrMapOvr>
  <p:transition spd="slow">
    <p:pull dir="l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9E4D4-AA67-41D8-BF50-243F88677A0D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331725392"/>
      </p:ext>
    </p:extLst>
  </p:cSld>
  <p:clrMapOvr>
    <a:masterClrMapping/>
  </p:clrMapOvr>
  <p:transition spd="slow">
    <p:pull dir="l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77ABF-2C32-40AD-8078-EE555CEA6D88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749157073"/>
      </p:ext>
    </p:extLst>
  </p:cSld>
  <p:clrMapOvr>
    <a:masterClrMapping/>
  </p:clrMapOvr>
  <p:transition spd="slow">
    <p:pull dir="l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EC93B-4B6F-46C0-A8B1-40FA94857E2A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483408845"/>
      </p:ext>
    </p:extLst>
  </p:cSld>
  <p:clrMapOvr>
    <a:masterClrMapping/>
  </p:clrMapOvr>
  <p:transition spd="slow">
    <p:pull dir="l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76943-042C-4EED-8DCE-027402DEFCBA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149892915"/>
      </p:ext>
    </p:extLst>
  </p:cSld>
  <p:clrMapOvr>
    <a:masterClrMapping/>
  </p:clrMapOvr>
  <p:transition spd="slow"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88F6F-ADAB-434F-9F37-F53CAA94C164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825145876"/>
      </p:ext>
    </p:extLst>
  </p:cSld>
  <p:clrMapOvr>
    <a:masterClrMapping/>
  </p:clrMapOvr>
  <p:transition spd="slow"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7DCFC-8821-430E-936D-624E62910D88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156084165"/>
      </p:ext>
    </p:extLst>
  </p:cSld>
  <p:clrMapOvr>
    <a:masterClrMapping/>
  </p:clrMapOvr>
  <p:transition spd="slow"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2D1FB-519C-48C0-89D9-6EFBFBD241CD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764816746"/>
      </p:ext>
    </p:extLst>
  </p:cSld>
  <p:clrMapOvr>
    <a:masterClrMapping/>
  </p:clrMapOvr>
  <p:transition spd="slow"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B3F94-8E43-4743-8915-BE391F6388BF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017650958"/>
      </p:ext>
    </p:extLst>
  </p:cSld>
  <p:clrMapOvr>
    <a:masterClrMapping/>
  </p:clrMapOvr>
  <p:transition spd="slow"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696C1-CF44-4027-848C-84009EA3F5FA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6121204"/>
      </p:ext>
    </p:extLst>
  </p:cSld>
  <p:clrMapOvr>
    <a:masterClrMapping/>
  </p:clrMapOvr>
  <p:transition spd="slow"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76857-5378-40AC-87C6-9982D97F88A2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71187288"/>
      </p:ext>
    </p:extLst>
  </p:cSld>
  <p:clrMapOvr>
    <a:masterClrMapping/>
  </p:clrMapOvr>
  <p:transition spd="slow"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pattFill prst="pct90">
          <a:fgClr>
            <a:srgbClr val="D7EBF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prstClr val="black">
                    <a:tint val="75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prstClr val="black">
                    <a:tint val="75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A3FEDD7-8E91-4F93-9C3E-772CEEC700EA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ransition spd="slow">
    <p:pull dir="lu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pattFill prst="pct90">
          <a:fgClr>
            <a:srgbClr val="D7EBF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título del patrón</a:t>
            </a:r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prstClr val="black">
                    <a:tint val="75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prstClr val="black">
                    <a:tint val="75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157A414-A826-4229-95A0-3AB0BF60E904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ransition spd="slow">
    <p:pull dir="lu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pattFill prst="pct90">
          <a:fgClr>
            <a:srgbClr val="D7EBF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arcador de título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D4C61CE-0C61-4BC8-A8F3-16351C179BCD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ransition spd="slow">
    <p:pull dir="lu"/>
  </p:transition>
  <p:timing>
    <p:tnLst>
      <p:par>
        <p:cTn id="1" dur="indefinite" restart="never" nodeType="tmRoot"/>
      </p:par>
    </p:tnLst>
  </p:timing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ca.jccm.es/es/admision/admision-2-ciclo-infantil-primaria-bachillerat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2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4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4.xml"/><Relationship Id="rId4" Type="http://schemas.openxmlformats.org/officeDocument/2006/relationships/hyperlink" Target="https://educamosclm.castillalamancha.es/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mailto:admision.to@jccm.es" TargetMode="External"/><Relationship Id="rId3" Type="http://schemas.openxmlformats.org/officeDocument/2006/relationships/hyperlink" Target="http://www.educa.jccm.es/" TargetMode="External"/><Relationship Id="rId7" Type="http://schemas.openxmlformats.org/officeDocument/2006/relationships/hyperlink" Target="mailto:admision.gu@jccm.es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4.xml"/><Relationship Id="rId6" Type="http://schemas.openxmlformats.org/officeDocument/2006/relationships/hyperlink" Target="mailto:admision.cu@jccm.es" TargetMode="External"/><Relationship Id="rId11" Type="http://schemas.openxmlformats.org/officeDocument/2006/relationships/image" Target="../media/image12.jpeg"/><Relationship Id="rId5" Type="http://schemas.openxmlformats.org/officeDocument/2006/relationships/hyperlink" Target="mailto:admision.cr@jccm.es" TargetMode="External"/><Relationship Id="rId10" Type="http://schemas.openxmlformats.org/officeDocument/2006/relationships/hyperlink" Target="mailto:admision.edu@jccm.es" TargetMode="External"/><Relationship Id="rId4" Type="http://schemas.openxmlformats.org/officeDocument/2006/relationships/hyperlink" Target="mailto:admision.ab@jccm.es" TargetMode="External"/><Relationship Id="rId9" Type="http://schemas.openxmlformats.org/officeDocument/2006/relationships/hyperlink" Target="mailto:admision.talavera@jccm.es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rgbClr val="D7EB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2793"/>
            <a:ext cx="9144000" cy="6864921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5041142" y="1700808"/>
            <a:ext cx="3779912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4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INFORMACIÓN     PARA </a:t>
            </a:r>
          </a:p>
          <a:p>
            <a:pPr algn="ctr"/>
            <a:r>
              <a:rPr lang="es-ES_tradnl" sz="4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FAMILIAS</a:t>
            </a:r>
            <a:endParaRPr lang="es-ES" sz="4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188640"/>
            <a:ext cx="925807" cy="597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70"/>
            <a:ext cx="4894364" cy="685235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5041143" y="5174124"/>
            <a:ext cx="39953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>
                <a:solidFill>
                  <a:srgbClr val="FF0000"/>
                </a:solidFill>
              </a:rPr>
              <a:t>Toda la información del proceso de admisión se encuentra en el </a:t>
            </a:r>
            <a:r>
              <a:rPr lang="es-ES" sz="1600" u="sng" dirty="0" smtClean="0">
                <a:solidFill>
                  <a:srgbClr val="FF0000"/>
                </a:solidFill>
              </a:rPr>
              <a:t>Portal de Educación</a:t>
            </a:r>
            <a:r>
              <a:rPr lang="es-ES" sz="1600" dirty="0" smtClean="0">
                <a:solidFill>
                  <a:srgbClr val="FF0000"/>
                </a:solidFill>
              </a:rPr>
              <a:t>: </a:t>
            </a:r>
            <a:r>
              <a:rPr lang="es-ES" sz="1600" b="1" dirty="0" smtClean="0">
                <a:solidFill>
                  <a:schemeClr val="accent5">
                    <a:lumMod val="50000"/>
                  </a:schemeClr>
                </a:solidFill>
              </a:rPr>
              <a:t>educa.jccm.es</a:t>
            </a:r>
            <a:r>
              <a:rPr lang="es-ES" sz="16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16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s-ES" sz="1600" dirty="0" smtClean="0">
                <a:solidFill>
                  <a:srgbClr val="FF0000"/>
                </a:solidFill>
              </a:rPr>
              <a:t>Recomendamos visita</a:t>
            </a:r>
            <a:endParaRPr lang="es-E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93"/>
            <a:ext cx="9144000" cy="6864921"/>
          </a:xfrm>
          <a:prstGeom prst="rect">
            <a:avLst/>
          </a:prstGeom>
        </p:spPr>
      </p:pic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xfrm>
            <a:off x="179388" y="274638"/>
            <a:ext cx="8785225" cy="1143000"/>
          </a:xfrm>
        </p:spPr>
        <p:txBody>
          <a:bodyPr/>
          <a:lstStyle/>
          <a:p>
            <a:pPr algn="l">
              <a:defRPr/>
            </a:pPr>
            <a:r>
              <a:rPr lang="es-ES" altLang="es-ES" sz="3200" b="1" u="sng" dirty="0" smtClean="0">
                <a:solidFill>
                  <a:srgbClr val="002060"/>
                </a:solidFill>
              </a:rPr>
              <a:t>7. Expediente académico</a:t>
            </a:r>
            <a:br>
              <a:rPr lang="es-ES" altLang="es-ES" sz="3200" b="1" u="sng" dirty="0" smtClean="0">
                <a:solidFill>
                  <a:srgbClr val="002060"/>
                </a:solidFill>
              </a:rPr>
            </a:br>
            <a:r>
              <a:rPr lang="es-ES" altLang="es-ES" sz="3200" dirty="0" smtClean="0">
                <a:solidFill>
                  <a:srgbClr val="FF0000"/>
                </a:solidFill>
              </a:rPr>
              <a:t>(Solo para Bachillerato)</a:t>
            </a:r>
          </a:p>
        </p:txBody>
      </p:sp>
      <p:sp>
        <p:nvSpPr>
          <p:cNvPr id="16387" name="Rectangle 3"/>
          <p:cNvSpPr>
            <a:spLocks noGrp="1"/>
          </p:cNvSpPr>
          <p:nvPr>
            <p:ph idx="1"/>
          </p:nvPr>
        </p:nvSpPr>
        <p:spPr>
          <a:xfrm>
            <a:off x="611560" y="3010622"/>
            <a:ext cx="6767513" cy="3311525"/>
          </a:xfrm>
        </p:spPr>
        <p:txBody>
          <a:bodyPr/>
          <a:lstStyle/>
          <a:p>
            <a:pPr algn="just">
              <a:buFont typeface="Arial" charset="0"/>
              <a:buChar char="•"/>
              <a:defRPr/>
            </a:pPr>
            <a:r>
              <a:rPr lang="es-ES" altLang="es-ES" sz="2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Nota media entre 5 y 5,9: 1 punto.</a:t>
            </a:r>
          </a:p>
          <a:p>
            <a:pPr algn="just">
              <a:buFont typeface="Arial" charset="0"/>
              <a:buChar char="•"/>
              <a:defRPr/>
            </a:pPr>
            <a:r>
              <a:rPr lang="es-ES" altLang="es-ES" sz="2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Nota media entre 6 y 6,9: 2 puntos.</a:t>
            </a:r>
          </a:p>
          <a:p>
            <a:pPr algn="just">
              <a:buFont typeface="Arial" charset="0"/>
              <a:buChar char="•"/>
              <a:defRPr/>
            </a:pPr>
            <a:r>
              <a:rPr lang="es-ES" altLang="es-ES" sz="2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Nota media entre 7 y 7,9: 3 puntos.</a:t>
            </a:r>
          </a:p>
          <a:p>
            <a:pPr algn="just">
              <a:buFont typeface="Arial" charset="0"/>
              <a:buChar char="•"/>
              <a:defRPr/>
            </a:pPr>
            <a:r>
              <a:rPr lang="es-ES" altLang="es-ES" sz="2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Nota media entre 8 y 8,9: 4 puntos.</a:t>
            </a:r>
          </a:p>
          <a:p>
            <a:pPr algn="just">
              <a:buFont typeface="Arial" charset="0"/>
              <a:buChar char="•"/>
              <a:defRPr/>
            </a:pPr>
            <a:r>
              <a:rPr lang="es-ES" altLang="es-ES" sz="2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Nota media entre 9 y 10: 5 puntos.</a:t>
            </a:r>
          </a:p>
        </p:txBody>
      </p:sp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323850" y="1838364"/>
            <a:ext cx="8496622" cy="830997"/>
          </a:xfrm>
          <a:prstGeom prst="rect">
            <a:avLst/>
          </a:prstGeom>
          <a:solidFill>
            <a:schemeClr val="accent2"/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ES" sz="4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Nota media de 1º a 3º de ESO 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3517">
            <a:off x="7614155" y="4900923"/>
            <a:ext cx="1050045" cy="1470117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93"/>
            <a:ext cx="9144000" cy="6864921"/>
          </a:xfrm>
          <a:prstGeom prst="rect">
            <a:avLst/>
          </a:prstGeom>
        </p:spPr>
      </p:pic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179388" y="274638"/>
            <a:ext cx="8785225" cy="1425575"/>
          </a:xfrm>
        </p:spPr>
        <p:txBody>
          <a:bodyPr/>
          <a:lstStyle/>
          <a:p>
            <a:pPr>
              <a:defRPr/>
            </a:pPr>
            <a:r>
              <a:rPr lang="es-ES" altLang="es-ES" sz="4800" b="1" dirty="0" smtClean="0">
                <a:solidFill>
                  <a:srgbClr val="002060"/>
                </a:solidFill>
              </a:rPr>
              <a:t>CRITERIOS DE DESEMPATE</a:t>
            </a:r>
            <a:br>
              <a:rPr lang="es-ES" altLang="es-ES" sz="4800" b="1" dirty="0" smtClean="0">
                <a:solidFill>
                  <a:srgbClr val="002060"/>
                </a:solidFill>
              </a:rPr>
            </a:br>
            <a:r>
              <a:rPr lang="es-ES" altLang="es-ES" sz="3200" b="1" dirty="0" smtClean="0">
                <a:solidFill>
                  <a:srgbClr val="002060"/>
                </a:solidFill>
              </a:rPr>
              <a:t>a igualdad de puntos se ordena por:</a:t>
            </a:r>
          </a:p>
        </p:txBody>
      </p:sp>
      <p:sp>
        <p:nvSpPr>
          <p:cNvPr id="17411" name="Rectangle 3"/>
          <p:cNvSpPr>
            <a:spLocks noGrp="1"/>
          </p:cNvSpPr>
          <p:nvPr>
            <p:ph idx="1"/>
          </p:nvPr>
        </p:nvSpPr>
        <p:spPr>
          <a:xfrm>
            <a:off x="145108" y="1700213"/>
            <a:ext cx="8727816" cy="5041155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None/>
              <a:defRPr/>
            </a:pPr>
            <a:r>
              <a:rPr lang="es-ES" altLang="es-ES" sz="2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1º Hermanos/as matriculados en el centro.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s-ES" altLang="es-ES" sz="2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Mayor </a:t>
            </a:r>
            <a:r>
              <a:rPr lang="es-ES" altLang="es-ES" sz="2200" b="1" dirty="0">
                <a:solidFill>
                  <a:srgbClr val="002060"/>
                </a:solidFill>
                <a:latin typeface="Arial Narrow" panose="020B0606020202030204" pitchFamily="34" charset="0"/>
              </a:rPr>
              <a:t>puntuación, por este </a:t>
            </a:r>
            <a:r>
              <a:rPr lang="es-ES" altLang="es-ES" sz="2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orden:</a:t>
            </a:r>
            <a:endParaRPr lang="es-ES" altLang="es-ES" sz="22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914400" lvl="2" indent="0" algn="just">
              <a:lnSpc>
                <a:spcPct val="90000"/>
              </a:lnSpc>
              <a:buNone/>
              <a:defRPr/>
            </a:pP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2º Proximidad al centro del domicilio familiar, o del lugar de trabajo.</a:t>
            </a:r>
          </a:p>
          <a:p>
            <a:pPr marL="914400" lvl="2" indent="0" algn="just">
              <a:lnSpc>
                <a:spcPct val="90000"/>
              </a:lnSpc>
              <a:buNone/>
              <a:defRPr/>
            </a:pP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3º Existencia de padres, madres, tutores o tutoras legales que trabajen en el centro.</a:t>
            </a:r>
          </a:p>
          <a:p>
            <a:pPr marL="914400" lvl="2" indent="0" algn="just">
              <a:lnSpc>
                <a:spcPct val="90000"/>
              </a:lnSpc>
              <a:buNone/>
              <a:defRPr/>
            </a:pP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4º Discapacidad en el alumno, alumna, padres, madres, tutores o tutoras legales, hermanos o hermanas.</a:t>
            </a:r>
          </a:p>
          <a:p>
            <a:pPr marL="914400" lvl="2" indent="0" algn="just">
              <a:lnSpc>
                <a:spcPct val="90000"/>
              </a:lnSpc>
              <a:buNone/>
              <a:defRPr/>
            </a:pP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5º Condición legal de familia numerosa.</a:t>
            </a:r>
          </a:p>
          <a:p>
            <a:pPr marL="914400" lvl="2" indent="0" algn="just">
              <a:lnSpc>
                <a:spcPct val="90000"/>
              </a:lnSpc>
              <a:buNone/>
              <a:defRPr/>
            </a:pP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6º Situación de acogimiento familiar del alumno o alumna.</a:t>
            </a:r>
          </a:p>
          <a:p>
            <a:pPr marL="914400" lvl="2" indent="0" algn="just">
              <a:lnSpc>
                <a:spcPct val="90000"/>
              </a:lnSpc>
              <a:buNone/>
              <a:defRPr/>
            </a:pP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7º Rentas </a:t>
            </a:r>
            <a:r>
              <a:rPr lang="es-ES" altLang="es-ES" sz="2200" dirty="0">
                <a:solidFill>
                  <a:srgbClr val="002060"/>
                </a:solidFill>
                <a:latin typeface="Arial Narrow" panose="020B0606020202030204" pitchFamily="34" charset="0"/>
              </a:rPr>
              <a:t>anuales de la unidad </a:t>
            </a: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familiar.</a:t>
            </a:r>
            <a:endParaRPr lang="es-ES" altLang="es-ES" sz="2200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914400" lvl="2" indent="0" algn="just">
              <a:lnSpc>
                <a:spcPct val="90000"/>
              </a:lnSpc>
              <a:buNone/>
              <a:defRPr/>
            </a:pPr>
            <a:r>
              <a:rPr lang="es-ES" altLang="es-ES" sz="2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8º Expediente académico, en el caso de Bachillerato.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s-ES" altLang="es-ES" sz="2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Si sigue habiendo empate - Número aleatorio de solicitud mediante </a:t>
            </a:r>
          </a:p>
          <a:p>
            <a:pPr marL="0" indent="0" algn="ctr">
              <a:lnSpc>
                <a:spcPct val="90000"/>
              </a:lnSpc>
              <a:buNone/>
              <a:defRPr/>
            </a:pPr>
            <a:r>
              <a:rPr lang="es-ES" altLang="es-ES" sz="2400" b="1" u="sng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sorteo que se celebrará el </a:t>
            </a:r>
            <a:r>
              <a:rPr lang="es-ES" altLang="es-ES" sz="2400" b="1" u="sng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28 </a:t>
            </a:r>
            <a:r>
              <a:rPr lang="es-ES" altLang="es-ES" sz="2400" b="1" u="sng" dirty="0">
                <a:solidFill>
                  <a:srgbClr val="7030A0"/>
                </a:solidFill>
                <a:latin typeface="Arial Narrow" panose="020B0606020202030204" pitchFamily="34" charset="0"/>
              </a:rPr>
              <a:t>de abril de </a:t>
            </a:r>
            <a:r>
              <a:rPr lang="es-ES" altLang="es-ES" sz="2400" b="1" u="sng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2021</a:t>
            </a:r>
            <a:endParaRPr lang="es-ES" altLang="es-ES" sz="2400" b="1" dirty="0" smtClean="0">
              <a:solidFill>
                <a:srgbClr val="7030A0"/>
              </a:solidFill>
              <a:latin typeface="Arial Narrow" panose="020B060602020203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8396">
            <a:off x="7936285" y="5124878"/>
            <a:ext cx="855983" cy="1198420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2793"/>
            <a:ext cx="9144000" cy="6864921"/>
          </a:xfrm>
          <a:prstGeom prst="rect">
            <a:avLst/>
          </a:prstGeom>
        </p:spPr>
      </p:pic>
      <p:sp>
        <p:nvSpPr>
          <p:cNvPr id="6146" name="Rectangle 6"/>
          <p:cNvSpPr>
            <a:spLocks noChangeArrowheads="1"/>
          </p:cNvSpPr>
          <p:nvPr/>
        </p:nvSpPr>
        <p:spPr bwMode="auto">
          <a:xfrm>
            <a:off x="323528" y="0"/>
            <a:ext cx="8640960" cy="163121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s-ES" sz="4200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Solicitudes en EducamosCLM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s-ES" sz="1600" b="1" i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e</a:t>
            </a:r>
            <a:r>
              <a:rPr lang="es-ES" altLang="es-ES" sz="1600" b="1" i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ducamosclm.castillalamancha.es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s-ES" sz="4200" b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a través de </a:t>
            </a:r>
            <a:r>
              <a:rPr lang="es-ES" altLang="es-ES" sz="4200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la </a:t>
            </a:r>
            <a:r>
              <a:rPr lang="es-ES" altLang="es-ES" sz="3600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SECRETARÍA VIRTUAL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295" y="1663403"/>
            <a:ext cx="7314227" cy="273630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7839">
            <a:off x="7724266" y="4976696"/>
            <a:ext cx="990513" cy="138676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7944" y="4743248"/>
            <a:ext cx="3373828" cy="185366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784" y="1977374"/>
            <a:ext cx="1415250" cy="514636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130931" y="4496042"/>
            <a:ext cx="3739870" cy="9233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800" dirty="0" smtClean="0"/>
              <a:t>Después de entrar en EducamosCLM accedemos a la “</a:t>
            </a:r>
            <a:r>
              <a:rPr lang="es-ES" sz="1800" dirty="0"/>
              <a:t>Secretaría Virtual</a:t>
            </a:r>
            <a:r>
              <a:rPr lang="es-ES" sz="1800" dirty="0" smtClean="0"/>
              <a:t>”.</a:t>
            </a:r>
            <a:endParaRPr lang="es-ES" sz="1800" dirty="0"/>
          </a:p>
        </p:txBody>
      </p:sp>
      <p:sp>
        <p:nvSpPr>
          <p:cNvPr id="2" name="Rectángulo 1"/>
          <p:cNvSpPr/>
          <p:nvPr/>
        </p:nvSpPr>
        <p:spPr>
          <a:xfrm>
            <a:off x="0" y="5529192"/>
            <a:ext cx="41559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altLang="es-ES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ATENCIÓN: LA SOLICITUD DE ADMISIÓN NO ES UNA MATRÍCULA</a:t>
            </a: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93"/>
            <a:ext cx="9144000" cy="6864921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971600" y="4797152"/>
            <a:ext cx="6552728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-ES" sz="2800" dirty="0"/>
              <a:t>Hacemos clic en </a:t>
            </a:r>
            <a:r>
              <a:rPr lang="es-ES" sz="2800" dirty="0" smtClean="0"/>
              <a:t>nuestra convocatoria</a:t>
            </a:r>
            <a:endParaRPr lang="es-ES" sz="1800" dirty="0">
              <a:solidFill>
                <a:srgbClr val="002060"/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5325090" y="3528049"/>
            <a:ext cx="432048" cy="3587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" name="Marcador de contenido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592" y="595220"/>
            <a:ext cx="8956657" cy="4014257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7410">
            <a:off x="7691843" y="5033033"/>
            <a:ext cx="1003920" cy="1405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598252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93"/>
            <a:ext cx="9144000" cy="6864921"/>
          </a:xfrm>
          <a:prstGeom prst="rect">
            <a:avLst/>
          </a:prstGeom>
        </p:spPr>
      </p:pic>
      <p:sp>
        <p:nvSpPr>
          <p:cNvPr id="18" name="CuadroTexto 17"/>
          <p:cNvSpPr txBox="1"/>
          <p:nvPr/>
        </p:nvSpPr>
        <p:spPr>
          <a:xfrm>
            <a:off x="5333261" y="5157192"/>
            <a:ext cx="3518038" cy="12003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" sz="1800" dirty="0" smtClean="0">
                <a:solidFill>
                  <a:srgbClr val="002060"/>
                </a:solidFill>
              </a:rPr>
              <a:t>Si nuestro/a hijo/a no está escolarizado/a, pulsamos sobre el botón del “muñeco” de la parte superior izquierda. </a:t>
            </a:r>
            <a:endParaRPr lang="es-ES" sz="1800" dirty="0">
              <a:solidFill>
                <a:srgbClr val="00206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1" y="660399"/>
            <a:ext cx="9093717" cy="3690541"/>
          </a:xfrm>
          <a:prstGeom prst="rect">
            <a:avLst/>
          </a:prstGeom>
        </p:spPr>
      </p:pic>
      <p:cxnSp>
        <p:nvCxnSpPr>
          <p:cNvPr id="19" name="Conector recto de flecha 18"/>
          <p:cNvCxnSpPr/>
          <p:nvPr/>
        </p:nvCxnSpPr>
        <p:spPr>
          <a:xfrm flipV="1">
            <a:off x="7092280" y="1628800"/>
            <a:ext cx="1728192" cy="3528392"/>
          </a:xfrm>
          <a:prstGeom prst="straightConnector1">
            <a:avLst/>
          </a:prstGeom>
          <a:ln w="381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n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84228">
            <a:off x="594272" y="5471155"/>
            <a:ext cx="769299" cy="1077058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436717" y="3956912"/>
            <a:ext cx="4063275" cy="12003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s-ES" sz="1800" dirty="0">
                <a:solidFill>
                  <a:srgbClr val="002060"/>
                </a:solidFill>
              </a:rPr>
              <a:t>Si nuestro/a hijo/a </a:t>
            </a:r>
            <a:r>
              <a:rPr lang="es-ES" sz="1800" dirty="0" smtClean="0">
                <a:solidFill>
                  <a:srgbClr val="002060"/>
                </a:solidFill>
              </a:rPr>
              <a:t> ya está escolarizado/a en un centro educativo aparecerá y pulsamos sobre el candidato/a.</a:t>
            </a:r>
            <a:endParaRPr lang="es-ES" sz="1800" dirty="0">
              <a:solidFill>
                <a:srgbClr val="002060"/>
              </a:solidFill>
            </a:endParaRPr>
          </a:p>
        </p:txBody>
      </p:sp>
      <p:cxnSp>
        <p:nvCxnSpPr>
          <p:cNvPr id="8" name="Conector recto de flecha 7"/>
          <p:cNvCxnSpPr/>
          <p:nvPr/>
        </p:nvCxnSpPr>
        <p:spPr>
          <a:xfrm flipV="1">
            <a:off x="611560" y="2636912"/>
            <a:ext cx="367361" cy="1336751"/>
          </a:xfrm>
          <a:prstGeom prst="straightConnector1">
            <a:avLst/>
          </a:prstGeom>
          <a:ln w="381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93"/>
            <a:ext cx="9144000" cy="686492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58032" y="4976014"/>
            <a:ext cx="8543943" cy="178510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2200" dirty="0" smtClean="0">
                <a:solidFill>
                  <a:srgbClr val="002060"/>
                </a:solidFill>
              </a:rPr>
              <a:t> Ya aparece la solicitud en pantalla.</a:t>
            </a:r>
          </a:p>
          <a:p>
            <a:r>
              <a:rPr lang="es-ES" sz="2200" dirty="0" smtClean="0">
                <a:solidFill>
                  <a:srgbClr val="002060"/>
                </a:solidFill>
              </a:rPr>
              <a:t>- Si es alumnado de CLM aparecen todos los campos rellenos, incluido el centro en el que está actualmente matriculado/a.</a:t>
            </a:r>
          </a:p>
          <a:p>
            <a:r>
              <a:rPr lang="es-ES" sz="2200" dirty="0" smtClean="0">
                <a:solidFill>
                  <a:srgbClr val="002060"/>
                </a:solidFill>
              </a:rPr>
              <a:t>- Si aún no está escolarizado/a en CLM, incluidos los alumnos/as de 3 años, </a:t>
            </a:r>
            <a:r>
              <a:rPr lang="es-ES" sz="2200" dirty="0">
                <a:solidFill>
                  <a:srgbClr val="002060"/>
                </a:solidFill>
              </a:rPr>
              <a:t>debemos ir cumplimentando todos nuestros datos. </a:t>
            </a:r>
            <a:endParaRPr lang="es-ES" sz="2200" dirty="0" smtClean="0">
              <a:solidFill>
                <a:srgbClr val="002060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060011" cy="494116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7410">
            <a:off x="8373671" y="438835"/>
            <a:ext cx="616720" cy="863439"/>
          </a:xfrm>
          <a:prstGeom prst="rect">
            <a:avLst/>
          </a:prstGeom>
        </p:spPr>
      </p:pic>
      <p:sp>
        <p:nvSpPr>
          <p:cNvPr id="3" name="Elipse 2"/>
          <p:cNvSpPr/>
          <p:nvPr/>
        </p:nvSpPr>
        <p:spPr>
          <a:xfrm>
            <a:off x="611560" y="1124744"/>
            <a:ext cx="936104" cy="2837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Elipse 3"/>
          <p:cNvSpPr/>
          <p:nvPr/>
        </p:nvSpPr>
        <p:spPr>
          <a:xfrm>
            <a:off x="647564" y="2420888"/>
            <a:ext cx="1908212" cy="1937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/>
          <p:cNvSpPr txBox="1"/>
          <p:nvPr/>
        </p:nvSpPr>
        <p:spPr>
          <a:xfrm>
            <a:off x="4995792" y="3933055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>
                <a:solidFill>
                  <a:srgbClr val="FF0000"/>
                </a:solidFill>
              </a:rPr>
              <a:t>Muy importante el correo electrónico para notificaciones</a:t>
            </a:r>
            <a:endParaRPr lang="es-ES" sz="1200" b="1" dirty="0">
              <a:solidFill>
                <a:srgbClr val="FF0000"/>
              </a:solidFill>
            </a:endParaRPr>
          </a:p>
        </p:txBody>
      </p:sp>
      <p:cxnSp>
        <p:nvCxnSpPr>
          <p:cNvPr id="9" name="Conector recto de flecha 8"/>
          <p:cNvCxnSpPr/>
          <p:nvPr/>
        </p:nvCxnSpPr>
        <p:spPr>
          <a:xfrm>
            <a:off x="3864981" y="3875856"/>
            <a:ext cx="1152128" cy="288032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>
            <a:off x="4283968" y="3212976"/>
            <a:ext cx="724793" cy="950912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83568" y="4163888"/>
            <a:ext cx="1584176" cy="20121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5630898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93"/>
            <a:ext cx="9144000" cy="686492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30310" y="3113147"/>
            <a:ext cx="8683380" cy="350865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000" dirty="0" smtClean="0">
                <a:solidFill>
                  <a:srgbClr val="002060"/>
                </a:solidFill>
              </a:rPr>
              <a:t>	En este </a:t>
            </a:r>
            <a:r>
              <a:rPr lang="es-ES" sz="2000" dirty="0">
                <a:solidFill>
                  <a:srgbClr val="002060"/>
                </a:solidFill>
              </a:rPr>
              <a:t>apartado indicaremos </a:t>
            </a:r>
            <a:r>
              <a:rPr lang="es-ES" sz="2000" dirty="0" smtClean="0">
                <a:solidFill>
                  <a:srgbClr val="002060"/>
                </a:solidFill>
              </a:rPr>
              <a:t>la etapa, curso y </a:t>
            </a:r>
            <a:r>
              <a:rPr lang="es-ES" sz="2000" dirty="0">
                <a:solidFill>
                  <a:srgbClr val="002060"/>
                </a:solidFill>
              </a:rPr>
              <a:t>los centros educativos </a:t>
            </a:r>
            <a:r>
              <a:rPr lang="es-ES" sz="2000" dirty="0" smtClean="0">
                <a:solidFill>
                  <a:srgbClr val="002060"/>
                </a:solidFill>
              </a:rPr>
              <a:t>deseados </a:t>
            </a:r>
            <a:r>
              <a:rPr lang="es-ES" sz="2000" dirty="0">
                <a:solidFill>
                  <a:srgbClr val="002060"/>
                </a:solidFill>
              </a:rPr>
              <a:t>por orden de </a:t>
            </a:r>
            <a:r>
              <a:rPr lang="es-ES" sz="2000" dirty="0" smtClean="0">
                <a:solidFill>
                  <a:srgbClr val="002060"/>
                </a:solidFill>
              </a:rPr>
              <a:t>preferencia y si solicitamos enseñanza bilingüe. </a:t>
            </a:r>
          </a:p>
          <a:p>
            <a:r>
              <a:rPr lang="es-ES" sz="2000" b="1" u="sng" dirty="0" smtClean="0">
                <a:solidFill>
                  <a:srgbClr val="002060"/>
                </a:solidFill>
              </a:rPr>
              <a:t>Se recomienda completar los 6 centros</a:t>
            </a:r>
            <a:r>
              <a:rPr lang="es-ES" sz="2000" b="1" dirty="0" smtClean="0">
                <a:solidFill>
                  <a:srgbClr val="002060"/>
                </a:solidFill>
              </a:rPr>
              <a:t>, </a:t>
            </a:r>
            <a:r>
              <a:rPr lang="es-ES" sz="2000" dirty="0" smtClean="0">
                <a:solidFill>
                  <a:srgbClr val="002060"/>
                </a:solidFill>
              </a:rPr>
              <a:t>ya que, de lo contrario, nos podrían asignar uno no elegido.</a:t>
            </a:r>
            <a:endParaRPr lang="es-ES" sz="2200" dirty="0" smtClean="0">
              <a:solidFill>
                <a:srgbClr val="002060"/>
              </a:solidFill>
            </a:endParaRPr>
          </a:p>
          <a:p>
            <a:r>
              <a:rPr lang="es-ES" sz="1800" b="1" u="sng" dirty="0" smtClean="0">
                <a:solidFill>
                  <a:srgbClr val="002060"/>
                </a:solidFill>
              </a:rPr>
              <a:t>Para cambios de centro </a:t>
            </a:r>
            <a:r>
              <a:rPr lang="es-ES" sz="1800" dirty="0" smtClean="0">
                <a:solidFill>
                  <a:srgbClr val="002060"/>
                </a:solidFill>
              </a:rPr>
              <a:t>deberemos marcar “SI o NO </a:t>
            </a:r>
            <a:r>
              <a:rPr lang="es-ES" sz="1800" i="1" dirty="0" smtClean="0">
                <a:solidFill>
                  <a:srgbClr val="002060"/>
                </a:solidFill>
              </a:rPr>
              <a:t>deseo permanecer en mi centro de procedencia</a:t>
            </a:r>
            <a:r>
              <a:rPr lang="es-ES" sz="1800" dirty="0" smtClean="0">
                <a:solidFill>
                  <a:srgbClr val="002060"/>
                </a:solidFill>
              </a:rPr>
              <a:t>” ya que me pueden asignar un centro que no he solicitado si por baremo o vacantes no me asignan el centro deseado.</a:t>
            </a:r>
          </a:p>
          <a:p>
            <a:endParaRPr lang="es-ES" sz="800" dirty="0">
              <a:solidFill>
                <a:srgbClr val="002060"/>
              </a:solidFill>
            </a:endParaRPr>
          </a:p>
          <a:p>
            <a:pPr algn="ctr"/>
            <a:endParaRPr lang="es-ES" sz="1200" dirty="0" smtClean="0"/>
          </a:p>
          <a:p>
            <a:pPr algn="ctr"/>
            <a:r>
              <a:rPr lang="es-ES" sz="1200" dirty="0" smtClean="0"/>
              <a:t>Los </a:t>
            </a:r>
            <a:r>
              <a:rPr lang="es-ES" sz="1200" dirty="0"/>
              <a:t>centros de interés según la zona educativa </a:t>
            </a:r>
            <a:r>
              <a:rPr lang="es-ES" sz="1200" dirty="0" smtClean="0"/>
              <a:t>se pueden consultar en </a:t>
            </a:r>
            <a:r>
              <a:rPr lang="es-ES" sz="1200" dirty="0"/>
              <a:t>el </a:t>
            </a:r>
            <a:r>
              <a:rPr lang="es-ES" sz="1200" dirty="0" smtClean="0">
                <a:solidFill>
                  <a:srgbClr val="FF0000"/>
                </a:solidFill>
              </a:rPr>
              <a:t>Portal </a:t>
            </a:r>
            <a:r>
              <a:rPr lang="es-ES" sz="1200" dirty="0">
                <a:solidFill>
                  <a:srgbClr val="FF0000"/>
                </a:solidFill>
              </a:rPr>
              <a:t>de Educación</a:t>
            </a:r>
            <a:r>
              <a:rPr lang="es-ES" sz="1200" dirty="0"/>
              <a:t>, </a:t>
            </a:r>
            <a:r>
              <a:rPr lang="es-ES" sz="1200" b="1" u="sng" dirty="0" smtClean="0">
                <a:hlinkClick r:id="rId3"/>
              </a:rPr>
              <a:t>http</a:t>
            </a:r>
            <a:r>
              <a:rPr lang="es-ES" sz="1200" b="1" u="sng" dirty="0">
                <a:hlinkClick r:id="rId3"/>
              </a:rPr>
              <a:t>://</a:t>
            </a:r>
            <a:r>
              <a:rPr lang="es-ES" sz="1200" b="1" u="sng" dirty="0" smtClean="0">
                <a:hlinkClick r:id="rId3"/>
              </a:rPr>
              <a:t>www.educa.jccm.es/es/admision/admision-2-ciclo-infantil-primaria-bachillerato</a:t>
            </a:r>
            <a:endParaRPr lang="es-ES" sz="1200" b="1" u="sng" dirty="0" smtClean="0"/>
          </a:p>
          <a:p>
            <a:pPr algn="ctr"/>
            <a:r>
              <a:rPr lang="es-ES" sz="1200" dirty="0" smtClean="0"/>
              <a:t>para </a:t>
            </a:r>
            <a:r>
              <a:rPr lang="es-ES" sz="1200" dirty="0"/>
              <a:t>el caso de localidades en que exista más de una zona educativa</a:t>
            </a:r>
            <a:r>
              <a:rPr lang="es-ES" sz="1200" dirty="0" smtClean="0"/>
              <a:t>.</a:t>
            </a:r>
          </a:p>
          <a:p>
            <a:endParaRPr lang="es-ES" sz="12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7410">
            <a:off x="8091165" y="5638363"/>
            <a:ext cx="738532" cy="1033982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16" y="272181"/>
            <a:ext cx="8948313" cy="2644147"/>
          </a:xfrm>
          <a:prstGeom prst="rect">
            <a:avLst/>
          </a:prstGeom>
        </p:spPr>
      </p:pic>
      <p:cxnSp>
        <p:nvCxnSpPr>
          <p:cNvPr id="6" name="Conector angular 5"/>
          <p:cNvCxnSpPr>
            <a:stCxn id="5" idx="1"/>
          </p:cNvCxnSpPr>
          <p:nvPr/>
        </p:nvCxnSpPr>
        <p:spPr>
          <a:xfrm rot="10800000">
            <a:off x="81348" y="2805404"/>
            <a:ext cx="148963" cy="2062070"/>
          </a:xfrm>
          <a:prstGeom prst="bentConnector2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ipse 9"/>
          <p:cNvSpPr/>
          <p:nvPr/>
        </p:nvSpPr>
        <p:spPr>
          <a:xfrm>
            <a:off x="62202" y="226646"/>
            <a:ext cx="4293774" cy="3220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Elipse 11"/>
          <p:cNvSpPr/>
          <p:nvPr/>
        </p:nvSpPr>
        <p:spPr>
          <a:xfrm>
            <a:off x="62202" y="2528900"/>
            <a:ext cx="501385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184497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93"/>
            <a:ext cx="9144000" cy="686492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918" y="2008930"/>
            <a:ext cx="8271258" cy="2763762"/>
          </a:xfrm>
          <a:prstGeom prst="rect">
            <a:avLst/>
          </a:prstGeom>
        </p:spPr>
      </p:pic>
      <p:sp>
        <p:nvSpPr>
          <p:cNvPr id="4" name="Elipse 3"/>
          <p:cNvSpPr/>
          <p:nvPr/>
        </p:nvSpPr>
        <p:spPr>
          <a:xfrm>
            <a:off x="5010428" y="2211563"/>
            <a:ext cx="576064" cy="30812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6" name="Conector recto 5"/>
          <p:cNvCxnSpPr/>
          <p:nvPr/>
        </p:nvCxnSpPr>
        <p:spPr>
          <a:xfrm>
            <a:off x="1403648" y="2420888"/>
            <a:ext cx="3600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391725" y="3301471"/>
            <a:ext cx="1512168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n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232" y="3899301"/>
            <a:ext cx="3844687" cy="676064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2690283" y="3827656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>
                <a:solidFill>
                  <a:srgbClr val="FF0000"/>
                </a:solidFill>
              </a:rPr>
              <a:t>Poner parte del nombre propio de la vía, sin escribir calle, avenida…y luego seleccionar en el cuadro siguiente.</a:t>
            </a:r>
            <a:endParaRPr lang="es-ES" b="1" dirty="0">
              <a:solidFill>
                <a:srgbClr val="FF0000"/>
              </a:solidFill>
            </a:endParaRPr>
          </a:p>
        </p:txBody>
      </p:sp>
      <p:cxnSp>
        <p:nvCxnSpPr>
          <p:cNvPr id="12" name="Conector recto de flecha 11"/>
          <p:cNvCxnSpPr/>
          <p:nvPr/>
        </p:nvCxnSpPr>
        <p:spPr>
          <a:xfrm>
            <a:off x="1793740" y="3787346"/>
            <a:ext cx="1008112" cy="216024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 flipV="1">
            <a:off x="2049011" y="3987982"/>
            <a:ext cx="693230" cy="197263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1836189" y="4912832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>
                <a:solidFill>
                  <a:srgbClr val="FF0000"/>
                </a:solidFill>
              </a:rPr>
              <a:t>Hacer clic sobre la vía seleccionada para que aparezca grabada en el recuadro de abajo</a:t>
            </a:r>
            <a:endParaRPr lang="es-ES" sz="1200" b="1" dirty="0">
              <a:solidFill>
                <a:srgbClr val="FF0000"/>
              </a:solidFill>
            </a:endParaRPr>
          </a:p>
        </p:txBody>
      </p:sp>
      <p:cxnSp>
        <p:nvCxnSpPr>
          <p:cNvPr id="22" name="Conector recto de flecha 21"/>
          <p:cNvCxnSpPr/>
          <p:nvPr/>
        </p:nvCxnSpPr>
        <p:spPr>
          <a:xfrm>
            <a:off x="2691408" y="4690837"/>
            <a:ext cx="0" cy="303384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ipse 23"/>
          <p:cNvSpPr/>
          <p:nvPr/>
        </p:nvSpPr>
        <p:spPr>
          <a:xfrm>
            <a:off x="1967315" y="4393501"/>
            <a:ext cx="1669074" cy="29733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CuadroTexto 27"/>
          <p:cNvSpPr txBox="1"/>
          <p:nvPr/>
        </p:nvSpPr>
        <p:spPr>
          <a:xfrm>
            <a:off x="4060800" y="761590"/>
            <a:ext cx="52565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El domicilio que hay que alegar es en el que está empadronado el alumno/a con sus progenitores o tutores/as legales. </a:t>
            </a:r>
            <a:r>
              <a:rPr lang="es-ES" sz="1600" b="1" dirty="0" smtClean="0">
                <a:solidFill>
                  <a:srgbClr val="FF0000"/>
                </a:solidFill>
              </a:rPr>
              <a:t>Si el domicilio de ambos </a:t>
            </a:r>
            <a:r>
              <a:rPr lang="es-ES" sz="1600" b="1" u="sng" dirty="0" smtClean="0">
                <a:solidFill>
                  <a:srgbClr val="FF0000"/>
                </a:solidFill>
              </a:rPr>
              <a:t>no coincide </a:t>
            </a:r>
            <a:r>
              <a:rPr lang="es-ES" sz="1600" b="1" dirty="0" smtClean="0"/>
              <a:t>debemos indicar con cuál de ellos está empadronado/a.</a:t>
            </a:r>
            <a:endParaRPr lang="es-ES" sz="1600" b="1" dirty="0"/>
          </a:p>
        </p:txBody>
      </p:sp>
      <p:sp>
        <p:nvSpPr>
          <p:cNvPr id="30" name="CuadroTexto 29"/>
          <p:cNvSpPr txBox="1"/>
          <p:nvPr/>
        </p:nvSpPr>
        <p:spPr>
          <a:xfrm>
            <a:off x="539552" y="5410137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Hay que rellenar </a:t>
            </a:r>
            <a:r>
              <a:rPr lang="es-ES" sz="1600" b="1" u="sng" dirty="0" smtClean="0">
                <a:solidFill>
                  <a:srgbClr val="FF0000"/>
                </a:solidFill>
              </a:rPr>
              <a:t>por orden</a:t>
            </a:r>
            <a:r>
              <a:rPr lang="es-ES" sz="1600" b="1" dirty="0" smtClean="0"/>
              <a:t>, Provincia/Municipio y Localidad y aparecerán todas las calles correspondientes a la localidad. Seleccionar en el recuadro la que corresponda y después completar con nº/piso/…y código postal.</a:t>
            </a:r>
            <a:endParaRPr lang="es-ES" sz="1600" b="1" dirty="0"/>
          </a:p>
        </p:txBody>
      </p:sp>
      <p:cxnSp>
        <p:nvCxnSpPr>
          <p:cNvPr id="32" name="Conector recto de flecha 31"/>
          <p:cNvCxnSpPr/>
          <p:nvPr/>
        </p:nvCxnSpPr>
        <p:spPr>
          <a:xfrm>
            <a:off x="6876256" y="1910181"/>
            <a:ext cx="206515" cy="1806851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uadroTexto 33"/>
          <p:cNvSpPr txBox="1"/>
          <p:nvPr/>
        </p:nvSpPr>
        <p:spPr>
          <a:xfrm>
            <a:off x="185892" y="75902"/>
            <a:ext cx="2657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CRITERIOS</a:t>
            </a:r>
            <a:endParaRPr lang="es-ES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269933" y="910014"/>
            <a:ext cx="35099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Rellenar si existen hermanos/as/padres o madres que </a:t>
            </a:r>
            <a:r>
              <a:rPr lang="es-ES" sz="1600" b="1" u="sng" dirty="0" smtClean="0"/>
              <a:t>estudien o trabajen en los centros solicitados</a:t>
            </a:r>
            <a:r>
              <a:rPr lang="es-ES" sz="1600" dirty="0" smtClean="0"/>
              <a:t>.</a:t>
            </a:r>
            <a:endParaRPr lang="es-ES" sz="1600" dirty="0"/>
          </a:p>
        </p:txBody>
      </p:sp>
      <p:cxnSp>
        <p:nvCxnSpPr>
          <p:cNvPr id="37" name="Conector angular 36"/>
          <p:cNvCxnSpPr>
            <a:stCxn id="35" idx="1"/>
          </p:cNvCxnSpPr>
          <p:nvPr/>
        </p:nvCxnSpPr>
        <p:spPr>
          <a:xfrm rot="10800000" flipH="1" flipV="1">
            <a:off x="269933" y="1422513"/>
            <a:ext cx="121790" cy="1206631"/>
          </a:xfrm>
          <a:prstGeom prst="bentConnector4">
            <a:avLst>
              <a:gd name="adj1" fmla="val -187700"/>
              <a:gd name="adj2" fmla="val 71237"/>
            </a:avLst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uadroTexto 44"/>
          <p:cNvSpPr txBox="1"/>
          <p:nvPr/>
        </p:nvSpPr>
        <p:spPr>
          <a:xfrm>
            <a:off x="3029700" y="260648"/>
            <a:ext cx="5934788" cy="338554"/>
          </a:xfrm>
          <a:prstGeom prst="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Es obligatorio marcar SI o NO y rellenar lo correspondiente</a:t>
            </a:r>
            <a:endParaRPr lang="es-ES" sz="1600" b="1" dirty="0"/>
          </a:p>
        </p:txBody>
      </p:sp>
    </p:spTree>
    <p:extLst>
      <p:ext uri="{BB962C8B-B14F-4D97-AF65-F5344CB8AC3E}">
        <p14:creationId xmlns:p14="http://schemas.microsoft.com/office/powerpoint/2010/main" val="1742434843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  <p:bldP spid="18" grpId="0"/>
      <p:bldP spid="24" grpId="0" animBg="1"/>
      <p:bldP spid="28" grpId="0"/>
      <p:bldP spid="30" grpId="0"/>
      <p:bldP spid="35" grpId="0"/>
      <p:bldP spid="4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18"/>
            <a:ext cx="9144000" cy="686492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00" y="1449511"/>
            <a:ext cx="8723446" cy="3439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2871" y="4274786"/>
            <a:ext cx="3071427" cy="137827"/>
          </a:xfrm>
          <a:prstGeom prst="rect">
            <a:avLst/>
          </a:prstGeom>
        </p:spPr>
      </p:pic>
      <p:sp>
        <p:nvSpPr>
          <p:cNvPr id="8" name="Elipse 7"/>
          <p:cNvSpPr/>
          <p:nvPr/>
        </p:nvSpPr>
        <p:spPr>
          <a:xfrm>
            <a:off x="5188544" y="4000049"/>
            <a:ext cx="720080" cy="2648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Elipse 8"/>
          <p:cNvSpPr/>
          <p:nvPr/>
        </p:nvSpPr>
        <p:spPr>
          <a:xfrm>
            <a:off x="6643297" y="1786759"/>
            <a:ext cx="703718" cy="1976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Elipse 9"/>
          <p:cNvSpPr/>
          <p:nvPr/>
        </p:nvSpPr>
        <p:spPr>
          <a:xfrm>
            <a:off x="6986975" y="1487988"/>
            <a:ext cx="720080" cy="2913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Elipse 10"/>
          <p:cNvSpPr/>
          <p:nvPr/>
        </p:nvSpPr>
        <p:spPr>
          <a:xfrm>
            <a:off x="3203848" y="2585465"/>
            <a:ext cx="576064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Elipse 5"/>
          <p:cNvSpPr/>
          <p:nvPr/>
        </p:nvSpPr>
        <p:spPr>
          <a:xfrm>
            <a:off x="3677371" y="2266461"/>
            <a:ext cx="689992" cy="2544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Elipse 13"/>
          <p:cNvSpPr/>
          <p:nvPr/>
        </p:nvSpPr>
        <p:spPr>
          <a:xfrm>
            <a:off x="3805911" y="3074506"/>
            <a:ext cx="576064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Elipse 14"/>
          <p:cNvSpPr/>
          <p:nvPr/>
        </p:nvSpPr>
        <p:spPr>
          <a:xfrm>
            <a:off x="4764478" y="3352007"/>
            <a:ext cx="576064" cy="3324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/>
          <p:cNvSpPr txBox="1"/>
          <p:nvPr/>
        </p:nvSpPr>
        <p:spPr>
          <a:xfrm>
            <a:off x="892914" y="221633"/>
            <a:ext cx="69488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accent5">
                    <a:lumMod val="75000"/>
                  </a:schemeClr>
                </a:solidFill>
              </a:rPr>
              <a:t>Debemos marcar SI – NO en cada criterio y en caso afirmativo, rellenar los formularios que se desplieguen en su caso.</a:t>
            </a:r>
            <a:endParaRPr lang="es-ES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7410">
            <a:off x="8124366" y="389778"/>
            <a:ext cx="738532" cy="1033982"/>
          </a:xfrm>
          <a:prstGeom prst="rect">
            <a:avLst/>
          </a:prstGeom>
        </p:spPr>
      </p:pic>
      <p:cxnSp>
        <p:nvCxnSpPr>
          <p:cNvPr id="13" name="Conector angular 12"/>
          <p:cNvCxnSpPr/>
          <p:nvPr/>
        </p:nvCxnSpPr>
        <p:spPr>
          <a:xfrm flipH="1" flipV="1">
            <a:off x="6215523" y="4356042"/>
            <a:ext cx="2530752" cy="1915465"/>
          </a:xfrm>
          <a:prstGeom prst="bentConnector3">
            <a:avLst>
              <a:gd name="adj1" fmla="val -9033"/>
            </a:avLst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Imagen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7300" y="4886724"/>
            <a:ext cx="6305550" cy="476250"/>
          </a:xfrm>
          <a:prstGeom prst="rect">
            <a:avLst/>
          </a:prstGeom>
        </p:spPr>
      </p:pic>
      <p:sp>
        <p:nvSpPr>
          <p:cNvPr id="7" name="Elipse 6"/>
          <p:cNvSpPr/>
          <p:nvPr/>
        </p:nvSpPr>
        <p:spPr>
          <a:xfrm>
            <a:off x="4965186" y="4630569"/>
            <a:ext cx="72008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/>
          <p:cNvSpPr txBox="1"/>
          <p:nvPr/>
        </p:nvSpPr>
        <p:spPr>
          <a:xfrm>
            <a:off x="2699792" y="5391483"/>
            <a:ext cx="60666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b="1" dirty="0" smtClean="0">
                <a:solidFill>
                  <a:srgbClr val="002060"/>
                </a:solidFill>
              </a:rPr>
              <a:t>Si el alumno/a está matriculado/a en un conservatorio de Música o Danza de CLM </a:t>
            </a:r>
            <a:r>
              <a:rPr lang="es-ES" sz="1600" b="1" u="sng" dirty="0" smtClean="0">
                <a:solidFill>
                  <a:srgbClr val="002060"/>
                </a:solidFill>
              </a:rPr>
              <a:t>aparecerá por defecto </a:t>
            </a:r>
            <a:r>
              <a:rPr lang="es-ES" sz="1600" b="1" dirty="0" smtClean="0">
                <a:solidFill>
                  <a:srgbClr val="002060"/>
                </a:solidFill>
              </a:rPr>
              <a:t>el centro y nivel, sólo hay que pinchar Si o NO en caso de solicitar simultaneidad en los centros establecidos en las Resoluciones Provinciales.</a:t>
            </a:r>
            <a:endParaRPr lang="es-ES" sz="1600" b="1" dirty="0">
              <a:solidFill>
                <a:srgbClr val="002060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168196" y="5979119"/>
            <a:ext cx="2266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FF0000"/>
                </a:solidFill>
              </a:rPr>
              <a:t>Por último pinchar en la declaración</a:t>
            </a:r>
            <a:endParaRPr lang="es-ES" sz="1600" b="1" dirty="0">
              <a:solidFill>
                <a:srgbClr val="FF0000"/>
              </a:solidFill>
            </a:endParaRPr>
          </a:p>
        </p:txBody>
      </p:sp>
      <p:cxnSp>
        <p:nvCxnSpPr>
          <p:cNvPr id="28" name="Conector recto de flecha 27"/>
          <p:cNvCxnSpPr/>
          <p:nvPr/>
        </p:nvCxnSpPr>
        <p:spPr>
          <a:xfrm>
            <a:off x="476367" y="4990609"/>
            <a:ext cx="357548" cy="1062593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0904932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6" grpId="0" animBg="1"/>
      <p:bldP spid="14" grpId="0" animBg="1"/>
      <p:bldP spid="15" grpId="0" animBg="1"/>
      <p:bldP spid="7" grpId="0" animBg="1"/>
      <p:bldP spid="3" grpId="0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18"/>
            <a:ext cx="9144000" cy="6864921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51520" y="5126084"/>
            <a:ext cx="8612608" cy="160043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ES" sz="1400" b="1" u="sng" dirty="0"/>
              <a:t>Para aquellos datos que </a:t>
            </a:r>
            <a:r>
              <a:rPr lang="es-ES" sz="1400" b="1" u="sng" dirty="0" smtClean="0">
                <a:solidFill>
                  <a:srgbClr val="FF0000"/>
                </a:solidFill>
              </a:rPr>
              <a:t>SE OPONGA </a:t>
            </a:r>
            <a:r>
              <a:rPr lang="es-ES" sz="1400" b="1" u="sng" dirty="0" smtClean="0"/>
              <a:t>a </a:t>
            </a:r>
            <a:r>
              <a:rPr lang="es-ES" sz="1400" b="1" u="sng" dirty="0"/>
              <a:t>hacer la comprobación </a:t>
            </a:r>
            <a:r>
              <a:rPr lang="es-ES" sz="1400" b="1" u="sng" dirty="0" smtClean="0"/>
              <a:t>de oficio,</a:t>
            </a:r>
            <a:r>
              <a:rPr lang="es-ES" sz="1400" b="1" dirty="0" smtClean="0"/>
              <a:t> es </a:t>
            </a:r>
            <a:r>
              <a:rPr lang="es-ES" sz="1400" b="1" dirty="0"/>
              <a:t>necesario adjuntar la documentación oportuna que justifique los criterios alegados en la solicitud, </a:t>
            </a:r>
            <a:r>
              <a:rPr lang="es-ES" sz="1400" dirty="0"/>
              <a:t>para ello se pulsa donde pone “Examinar” de modo que se acceda a la carpeta de su ordenador en la que está el documento justificativo y se adjunta</a:t>
            </a:r>
            <a:r>
              <a:rPr lang="es-ES" sz="1400" b="1" dirty="0"/>
              <a:t>. Los documentos a adjuntar </a:t>
            </a:r>
            <a:r>
              <a:rPr lang="es-ES" sz="1400" b="1" u="sng" dirty="0"/>
              <a:t>deberán tener formato PDF, con un máximo de 5 MB y en el nombre únicamente letras, </a:t>
            </a:r>
            <a:r>
              <a:rPr lang="es-ES" sz="1400" b="1" u="sng" dirty="0" smtClean="0"/>
              <a:t>números, guion alto y sin espacios. </a:t>
            </a:r>
          </a:p>
          <a:p>
            <a:r>
              <a:rPr lang="es-ES" sz="1400" dirty="0" smtClean="0"/>
              <a:t>(En </a:t>
            </a:r>
            <a:r>
              <a:rPr lang="es-ES" sz="1400" dirty="0"/>
              <a:t>caso de no adjuntar la documentación de manera telemática, se deberá aportar de manera </a:t>
            </a:r>
            <a:r>
              <a:rPr lang="es-ES" sz="1400" dirty="0" smtClean="0"/>
              <a:t>presencial con cita previa </a:t>
            </a:r>
            <a:r>
              <a:rPr lang="es-ES" sz="1400" dirty="0"/>
              <a:t>en la Secretaria del centro solicitado como 1ª </a:t>
            </a:r>
            <a:r>
              <a:rPr lang="es-ES" sz="1400" dirty="0" smtClean="0"/>
              <a:t>opción).</a:t>
            </a:r>
            <a:endParaRPr lang="es-ES" sz="1400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53" y="820186"/>
            <a:ext cx="9112347" cy="418157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28791" y="212582"/>
            <a:ext cx="7776864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Los solicitantes con </a:t>
            </a:r>
            <a:r>
              <a:rPr lang="es-ES" sz="1600" b="1" u="sng" dirty="0" smtClean="0">
                <a:solidFill>
                  <a:srgbClr val="FF0000"/>
                </a:solidFill>
              </a:rPr>
              <a:t>PASAPORTE</a:t>
            </a:r>
            <a:r>
              <a:rPr lang="es-ES" sz="1600" b="1" dirty="0" smtClean="0"/>
              <a:t> deberán oponerse a los criterios de baremo que se han alegado y adjuntar la documentación correspondiente.</a:t>
            </a:r>
            <a:endParaRPr lang="es-ES" sz="1600" b="1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7410">
            <a:off x="8563230" y="121091"/>
            <a:ext cx="379622" cy="53149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59482" y="1640190"/>
            <a:ext cx="5952678" cy="2766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noFill/>
            </a:endParaRPr>
          </a:p>
        </p:txBody>
      </p:sp>
      <p:cxnSp>
        <p:nvCxnSpPr>
          <p:cNvPr id="14" name="Conector angular 13"/>
          <p:cNvCxnSpPr>
            <a:endCxn id="5" idx="3"/>
          </p:cNvCxnSpPr>
          <p:nvPr/>
        </p:nvCxnSpPr>
        <p:spPr>
          <a:xfrm flipV="1">
            <a:off x="6084168" y="504970"/>
            <a:ext cx="2121487" cy="1267846"/>
          </a:xfrm>
          <a:prstGeom prst="bentConnector3">
            <a:avLst>
              <a:gd name="adj1" fmla="val 110775"/>
            </a:avLst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>
            <a:off x="323528" y="3378370"/>
            <a:ext cx="915926" cy="1778275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/>
          <p:nvPr/>
        </p:nvCxnSpPr>
        <p:spPr>
          <a:xfrm>
            <a:off x="323528" y="3956990"/>
            <a:ext cx="915926" cy="1150653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>
            <a:off x="375358" y="2870285"/>
            <a:ext cx="864096" cy="2237358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 flipH="1">
            <a:off x="6084168" y="2838311"/>
            <a:ext cx="864096" cy="2273524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/>
          <p:cNvCxnSpPr/>
          <p:nvPr/>
        </p:nvCxnSpPr>
        <p:spPr>
          <a:xfrm flipH="1">
            <a:off x="6084168" y="3378370"/>
            <a:ext cx="864096" cy="1733465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de flecha 38"/>
          <p:cNvCxnSpPr/>
          <p:nvPr/>
        </p:nvCxnSpPr>
        <p:spPr>
          <a:xfrm flipH="1">
            <a:off x="6153130" y="3948323"/>
            <a:ext cx="795134" cy="1163512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uadroTexto 41"/>
          <p:cNvSpPr txBox="1"/>
          <p:nvPr/>
        </p:nvSpPr>
        <p:spPr>
          <a:xfrm>
            <a:off x="3741370" y="3726459"/>
            <a:ext cx="2558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b="1" dirty="0" smtClean="0">
                <a:solidFill>
                  <a:srgbClr val="FF0000"/>
                </a:solidFill>
              </a:rPr>
              <a:t>Autorización expresa si alegamos criterio de Renta</a:t>
            </a:r>
            <a:endParaRPr lang="es-ES" sz="1800" b="1" dirty="0">
              <a:solidFill>
                <a:srgbClr val="FF0000"/>
              </a:solidFill>
            </a:endParaRPr>
          </a:p>
        </p:txBody>
      </p:sp>
      <p:cxnSp>
        <p:nvCxnSpPr>
          <p:cNvPr id="44" name="Conector recto de flecha 43"/>
          <p:cNvCxnSpPr/>
          <p:nvPr/>
        </p:nvCxnSpPr>
        <p:spPr>
          <a:xfrm flipV="1">
            <a:off x="1308416" y="4365104"/>
            <a:ext cx="2580016" cy="432048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/>
          <p:cNvCxnSpPr/>
          <p:nvPr/>
        </p:nvCxnSpPr>
        <p:spPr>
          <a:xfrm>
            <a:off x="107504" y="980728"/>
            <a:ext cx="302433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6286113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7" grpId="0" animBg="1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93"/>
            <a:ext cx="9144000" cy="6864921"/>
          </a:xfrm>
          <a:prstGeom prst="rect">
            <a:avLst/>
          </a:prstGeom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1763713" y="1323648"/>
            <a:ext cx="723582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285750" indent="-285750" algn="just" eaLnBrk="1" hangingPunct="1"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r>
              <a:rPr lang="es-ES" altLang="es-ES" sz="2400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itchFamily="18" charset="0"/>
              </a:rPr>
              <a:t> </a:t>
            </a:r>
            <a:r>
              <a:rPr lang="es-ES" altLang="es-ES" sz="2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Decreto </a:t>
            </a:r>
            <a:r>
              <a:rPr lang="es-ES" altLang="es-ES" sz="24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1/2017, de 10 de </a:t>
            </a:r>
            <a:r>
              <a:rPr lang="es-ES" altLang="es-ES" sz="2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enero</a:t>
            </a:r>
            <a:r>
              <a:rPr lang="es-ES" altLang="es-ES" sz="2400" b="1" dirty="0">
                <a:solidFill>
                  <a:srgbClr val="002060"/>
                </a:solidFill>
                <a:latin typeface="Arial Narrow" panose="020B0606020202030204" pitchFamily="34" charset="0"/>
                <a:cs typeface="Times New Roman" pitchFamily="18" charset="0"/>
              </a:rPr>
              <a:t> </a:t>
            </a:r>
            <a:r>
              <a:rPr lang="es-ES" altLang="es-ES" sz="2400" b="1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itchFamily="18" charset="0"/>
              </a:rPr>
              <a:t>(DOCM de 13 de enero).</a:t>
            </a:r>
            <a:endParaRPr lang="es-ES" altLang="es-ES" sz="2400" b="1" dirty="0">
              <a:solidFill>
                <a:srgbClr val="002060"/>
              </a:solidFill>
              <a:latin typeface="Arial Narrow" panose="020B0606020202030204" pitchFamily="34" charset="0"/>
              <a:cs typeface="Times New Roman" pitchFamily="18" charset="0"/>
            </a:endParaRPr>
          </a:p>
          <a:p>
            <a:pPr marL="342900" indent="-342900" algn="just" eaLnBrk="1" hangingPunct="1"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r>
              <a:rPr lang="es-ES" altLang="es-ES" sz="24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Orden </a:t>
            </a:r>
            <a:r>
              <a:rPr lang="es-ES" altLang="es-ES" sz="2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5/2017</a:t>
            </a:r>
            <a:r>
              <a:rPr lang="es-ES" altLang="es-ES" sz="24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, de 19 </a:t>
            </a:r>
            <a:r>
              <a:rPr lang="es-ES" altLang="es-ES" sz="2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de enero </a:t>
            </a:r>
            <a:r>
              <a:rPr lang="es-ES" altLang="es-ES" sz="2400" b="1" dirty="0">
                <a:solidFill>
                  <a:srgbClr val="002060"/>
                </a:solidFill>
                <a:latin typeface="Arial Narrow" panose="020B0606020202030204" pitchFamily="34" charset="0"/>
                <a:cs typeface="Times New Roman" pitchFamily="18" charset="0"/>
              </a:rPr>
              <a:t>(DOCM de 30 de enero) </a:t>
            </a:r>
            <a:r>
              <a:rPr lang="es-ES" altLang="es-ES" sz="2400" dirty="0">
                <a:solidFill>
                  <a:srgbClr val="002060"/>
                </a:solidFill>
                <a:latin typeface="Arial Narrow" panose="020B0606020202030204" pitchFamily="34" charset="0"/>
                <a:cs typeface="Times New Roman" pitchFamily="18" charset="0"/>
              </a:rPr>
              <a:t>de desarrollo del Decreto</a:t>
            </a:r>
            <a:r>
              <a:rPr lang="es-ES" altLang="es-ES" sz="2400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itchFamily="18" charset="0"/>
              </a:rPr>
              <a:t>.</a:t>
            </a:r>
          </a:p>
          <a:p>
            <a:pPr marL="342900" indent="-342900" algn="just" eaLnBrk="1" hangingPunct="1"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r>
              <a:rPr lang="es-ES" altLang="es-ES" sz="2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Orden de 1/2020 de 9 de enero</a:t>
            </a:r>
            <a:r>
              <a:rPr lang="es-ES" altLang="es-ES" sz="2400" b="1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itchFamily="18" charset="0"/>
              </a:rPr>
              <a:t>, que modifica la Orden 5/5017. (DOCM 16 de enero).</a:t>
            </a:r>
          </a:p>
        </p:txBody>
      </p:sp>
      <p:sp>
        <p:nvSpPr>
          <p:cNvPr id="5123" name="Rectangle 7"/>
          <p:cNvSpPr>
            <a:spLocks noChangeArrowheads="1"/>
          </p:cNvSpPr>
          <p:nvPr/>
        </p:nvSpPr>
        <p:spPr bwMode="auto">
          <a:xfrm>
            <a:off x="3419475" y="309563"/>
            <a:ext cx="356463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s-ES" sz="6000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Normativa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323850" y="3489445"/>
            <a:ext cx="8569325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342900" indent="-342900" algn="just" eaLnBrk="1" hangingPunct="1"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r>
              <a:rPr lang="es-ES" altLang="es-ES" sz="24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Resolución</a:t>
            </a:r>
            <a:r>
              <a:rPr lang="es-ES" altLang="es-ES" sz="24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 </a:t>
            </a:r>
            <a:r>
              <a:rPr lang="es-ES" altLang="es-ES" sz="24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de </a:t>
            </a:r>
            <a:r>
              <a:rPr lang="es-ES" altLang="es-ES" sz="2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30 de diciembre </a:t>
            </a:r>
            <a:r>
              <a:rPr lang="es-ES" altLang="es-ES" sz="24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de </a:t>
            </a:r>
            <a:r>
              <a:rPr lang="es-ES" altLang="es-ES" sz="2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2020</a:t>
            </a:r>
            <a:r>
              <a:rPr lang="es-ES" altLang="es-ES" sz="2400" b="1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itchFamily="18" charset="0"/>
              </a:rPr>
              <a:t>, </a:t>
            </a:r>
            <a:r>
              <a:rPr lang="es-ES" altLang="es-ES" sz="2400" b="1" dirty="0">
                <a:solidFill>
                  <a:srgbClr val="002060"/>
                </a:solidFill>
                <a:latin typeface="Arial Narrow" panose="020B0606020202030204" pitchFamily="34" charset="0"/>
                <a:cs typeface="Times New Roman" pitchFamily="18" charset="0"/>
              </a:rPr>
              <a:t>por la que se publica la convocatoria de admisión de alumnado para el curso </a:t>
            </a:r>
            <a:r>
              <a:rPr lang="es-ES" altLang="es-ES" sz="2400" b="1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itchFamily="18" charset="0"/>
              </a:rPr>
              <a:t>2021/22.</a:t>
            </a:r>
          </a:p>
          <a:p>
            <a:pPr algn="just">
              <a:buClr>
                <a:srgbClr val="002060"/>
              </a:buClr>
              <a:defRPr/>
            </a:pPr>
            <a:endParaRPr lang="es-ES" altLang="es-ES" sz="2400" dirty="0">
              <a:solidFill>
                <a:srgbClr val="002060"/>
              </a:solidFill>
              <a:latin typeface="Arial Narrow" panose="020B0606020202030204" pitchFamily="34" charset="0"/>
              <a:cs typeface="Times New Roman" pitchFamily="18" charset="0"/>
            </a:endParaRPr>
          </a:p>
          <a:p>
            <a:pPr marL="342900" indent="-342900" algn="just">
              <a:buClr>
                <a:srgbClr val="002060"/>
              </a:buClr>
              <a:buFont typeface="Wingdings" pitchFamily="2" charset="2"/>
              <a:buChar char="ü"/>
              <a:defRPr/>
            </a:pPr>
            <a:r>
              <a:rPr lang="es-ES" altLang="es-ES" sz="24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Resoluciones </a:t>
            </a:r>
            <a:r>
              <a:rPr lang="es-ES" altLang="es-ES" sz="2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Provinciales </a:t>
            </a:r>
            <a:r>
              <a:rPr lang="es-ES" altLang="es-ES" sz="2400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itchFamily="18" charset="0"/>
              </a:rPr>
              <a:t>de </a:t>
            </a:r>
            <a:r>
              <a:rPr lang="es-ES" altLang="es-ES" sz="2400" dirty="0">
                <a:solidFill>
                  <a:srgbClr val="002060"/>
                </a:solidFill>
                <a:latin typeface="Arial Narrow" panose="020B0606020202030204" pitchFamily="34" charset="0"/>
                <a:cs typeface="Times New Roman" pitchFamily="18" charset="0"/>
              </a:rPr>
              <a:t>las personas titulares de cada </a:t>
            </a:r>
            <a:r>
              <a:rPr lang="es-ES" altLang="es-ES" sz="2400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itchFamily="18" charset="0"/>
              </a:rPr>
              <a:t>Delegación </a:t>
            </a:r>
            <a:r>
              <a:rPr lang="es-ES" altLang="es-ES" sz="2400" dirty="0">
                <a:solidFill>
                  <a:srgbClr val="002060"/>
                </a:solidFill>
                <a:latin typeface="Arial Narrow" panose="020B0606020202030204" pitchFamily="34" charset="0"/>
                <a:cs typeface="Times New Roman" pitchFamily="18" charset="0"/>
              </a:rPr>
              <a:t>Provincial sobre </a:t>
            </a:r>
            <a:r>
              <a:rPr lang="es-ES" altLang="es-ES" sz="2400" b="1" dirty="0">
                <a:solidFill>
                  <a:srgbClr val="002060"/>
                </a:solidFill>
                <a:latin typeface="Arial Narrow" panose="020B0606020202030204" pitchFamily="34" charset="0"/>
                <a:cs typeface="Times New Roman" pitchFamily="18" charset="0"/>
              </a:rPr>
              <a:t>áreas de influencia</a:t>
            </a:r>
            <a:r>
              <a:rPr lang="es-ES" altLang="es-ES" sz="2400" dirty="0">
                <a:solidFill>
                  <a:srgbClr val="002060"/>
                </a:solidFill>
                <a:latin typeface="Arial Narrow" panose="020B0606020202030204" pitchFamily="34" charset="0"/>
                <a:cs typeface="Times New Roman" pitchFamily="18" charset="0"/>
              </a:rPr>
              <a:t>, </a:t>
            </a:r>
            <a:r>
              <a:rPr lang="es-ES" altLang="es-ES" sz="2400" b="1" dirty="0">
                <a:solidFill>
                  <a:srgbClr val="002060"/>
                </a:solidFill>
                <a:latin typeface="Arial Narrow" panose="020B0606020202030204" pitchFamily="34" charset="0"/>
                <a:cs typeface="Times New Roman" pitchFamily="18" charset="0"/>
              </a:rPr>
              <a:t>centros adscritos</a:t>
            </a:r>
            <a:r>
              <a:rPr lang="es-ES" altLang="es-ES" sz="2400" dirty="0">
                <a:solidFill>
                  <a:srgbClr val="002060"/>
                </a:solidFill>
                <a:latin typeface="Arial Narrow" panose="020B0606020202030204" pitchFamily="34" charset="0"/>
                <a:cs typeface="Times New Roman" pitchFamily="18" charset="0"/>
              </a:rPr>
              <a:t> y </a:t>
            </a:r>
            <a:r>
              <a:rPr lang="es-ES" altLang="es-ES" sz="2400" b="1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itchFamily="18" charset="0"/>
              </a:rPr>
              <a:t>vacantes. </a:t>
            </a:r>
          </a:p>
          <a:p>
            <a:pPr algn="ctr">
              <a:buClr>
                <a:srgbClr val="002060"/>
              </a:buClr>
              <a:defRPr/>
            </a:pPr>
            <a:r>
              <a:rPr lang="es-ES" altLang="es-ES" sz="1800" b="1" dirty="0" smtClean="0">
                <a:solidFill>
                  <a:srgbClr val="7030A0"/>
                </a:solidFill>
                <a:latin typeface="Arial Narrow" panose="020B0606020202030204" pitchFamily="34" charset="0"/>
                <a:cs typeface="Times New Roman" pitchFamily="18" charset="0"/>
              </a:rPr>
              <a:t>Publicaciones Provinciales en el </a:t>
            </a:r>
            <a:r>
              <a:rPr lang="es-ES" altLang="es-ES" sz="1800" b="1" u="sng" dirty="0" smtClean="0">
                <a:solidFill>
                  <a:srgbClr val="7030A0"/>
                </a:solidFill>
                <a:latin typeface="Arial Narrow" panose="020B0606020202030204" pitchFamily="34" charset="0"/>
                <a:cs typeface="Times New Roman" pitchFamily="18" charset="0"/>
              </a:rPr>
              <a:t>Portal de Educación </a:t>
            </a:r>
            <a:r>
              <a:rPr lang="es-ES" altLang="es-ES" sz="1800" b="1" dirty="0" smtClean="0">
                <a:solidFill>
                  <a:srgbClr val="7030A0"/>
                </a:solidFill>
                <a:latin typeface="Arial Narrow" panose="020B0606020202030204" pitchFamily="34" charset="0"/>
                <a:cs typeface="Times New Roman" pitchFamily="18" charset="0"/>
              </a:rPr>
              <a:t>a partir del </a:t>
            </a:r>
            <a:r>
              <a:rPr lang="es-ES" altLang="es-ES" sz="1800" b="1" u="sng" dirty="0" smtClean="0">
                <a:solidFill>
                  <a:srgbClr val="7030A0"/>
                </a:solidFill>
                <a:latin typeface="Arial Narrow" panose="020B0606020202030204" pitchFamily="34" charset="0"/>
                <a:cs typeface="Times New Roman" pitchFamily="18" charset="0"/>
              </a:rPr>
              <a:t>26 de enero</a:t>
            </a:r>
            <a:r>
              <a:rPr lang="es-ES" altLang="es-ES" sz="1800" b="1" dirty="0" smtClean="0">
                <a:solidFill>
                  <a:srgbClr val="7030A0"/>
                </a:solidFill>
                <a:latin typeface="Arial Narrow" panose="020B0606020202030204" pitchFamily="34" charset="0"/>
                <a:cs typeface="Times New Roman" pitchFamily="18" charset="0"/>
              </a:rPr>
              <a:t>.</a:t>
            </a:r>
            <a:endParaRPr lang="es-ES" altLang="es-ES" sz="1800" b="1" dirty="0">
              <a:solidFill>
                <a:srgbClr val="7030A0"/>
              </a:solidFill>
              <a:latin typeface="Arial Narrow" panose="020B0606020202030204" pitchFamily="34" charset="0"/>
              <a:cs typeface="Times New Roman" pitchFamily="18" charset="0"/>
            </a:endParaRPr>
          </a:p>
          <a:p>
            <a:pPr algn="just" eaLnBrk="1" hangingPunct="1">
              <a:buClr>
                <a:schemeClr val="bg1">
                  <a:lumMod val="50000"/>
                </a:schemeClr>
              </a:buClr>
              <a:tabLst>
                <a:tab pos="457200" algn="l"/>
              </a:tabLst>
              <a:defRPr/>
            </a:pPr>
            <a:endParaRPr lang="es-ES" sz="24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 marL="342900" indent="-342900" algn="just" eaLnBrk="1" hangingPunct="1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ü"/>
              <a:tabLst>
                <a:tab pos="457200" algn="l"/>
              </a:tabLst>
              <a:defRPr/>
            </a:pPr>
            <a:endParaRPr lang="es-ES" sz="2400" dirty="0">
              <a:solidFill>
                <a:schemeClr val="bg1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42923">
            <a:off x="257547" y="285803"/>
            <a:ext cx="1341733" cy="1878495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18"/>
            <a:ext cx="9144000" cy="686492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98" y="794321"/>
            <a:ext cx="9005912" cy="1523231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4077072"/>
            <a:ext cx="8967040" cy="265553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55576" y="218171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Datos alegados con certificación de empresas o entidades privadas u otras Comunidades Autónomas</a:t>
            </a:r>
          </a:p>
          <a:p>
            <a:pPr algn="ctr"/>
            <a:r>
              <a:rPr lang="es-ES" sz="1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Hay que seleccionar y adjuntar dichos certificados en “Examinar”</a:t>
            </a:r>
            <a:endParaRPr lang="es-ES" sz="14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07504" y="3707740"/>
            <a:ext cx="8677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800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Si la solicitud se firma por un tutor/a se tiene que declarar y documentar.</a:t>
            </a:r>
            <a:endParaRPr lang="es-ES" sz="1800" b="1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0" y="2429873"/>
            <a:ext cx="8784976" cy="1118255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marR="69850" lvl="0" algn="ctr">
              <a:spcAft>
                <a:spcPts val="800"/>
              </a:spcAft>
            </a:pPr>
            <a:r>
              <a:rPr lang="es-ES" alt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Deberán realizar la firma telemática </a:t>
            </a:r>
            <a:r>
              <a:rPr lang="es-ES" altLang="es-ES" sz="1800" b="1" u="sng" dirty="0">
                <a:solidFill>
                  <a:srgbClr val="002060"/>
                </a:solidFill>
                <a:latin typeface="Arial Narrow" panose="020B0606020202030204" pitchFamily="34" charset="0"/>
              </a:rPr>
              <a:t>LOS DOS</a:t>
            </a:r>
            <a:r>
              <a:rPr lang="es-ES" alt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 progenitores/as o los dos tutores/as legales del alumno/alumna, </a:t>
            </a:r>
            <a:r>
              <a:rPr lang="es-ES" altLang="es-ES" sz="1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también </a:t>
            </a:r>
            <a:r>
              <a:rPr lang="es-ES" alt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en </a:t>
            </a:r>
            <a:r>
              <a:rPr lang="es-ES" altLang="es-ES" sz="1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Bachillerato para menores de edad.</a:t>
            </a:r>
            <a:endParaRPr lang="es-ES" altLang="es-ES" sz="1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R="69850" lvl="0" algn="ctr">
              <a:spcAft>
                <a:spcPts val="800"/>
              </a:spcAft>
            </a:pPr>
            <a:r>
              <a:rPr lang="es-ES_tradnl" altLang="es-ES" sz="2400" b="1" u="sng" dirty="0">
                <a:solidFill>
                  <a:srgbClr val="FF0000"/>
                </a:solidFill>
                <a:latin typeface="Arial Narrow" panose="020B0606020202030204" pitchFamily="34" charset="0"/>
              </a:rPr>
              <a:t>EN CASO CONTRARIO NO SE REGISTRA LA SOLICITUD</a:t>
            </a:r>
            <a:endParaRPr lang="es-ES" altLang="es-ES" sz="2400" b="1" u="sng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179512" y="792156"/>
            <a:ext cx="6192688" cy="26057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1" name="Conector recto de flecha 10"/>
          <p:cNvCxnSpPr/>
          <p:nvPr/>
        </p:nvCxnSpPr>
        <p:spPr>
          <a:xfrm>
            <a:off x="6516216" y="741391"/>
            <a:ext cx="504056" cy="1319457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>
            <a:off x="6516216" y="744193"/>
            <a:ext cx="504056" cy="72566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323528" y="4293096"/>
            <a:ext cx="496855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8896720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93"/>
            <a:ext cx="9144000" cy="6864921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4355976" y="6067906"/>
            <a:ext cx="2736304" cy="3077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marR="27940" algn="ctr"/>
            <a:r>
              <a:rPr lang="es-ES" sz="1400" b="1" dirty="0" smtClean="0">
                <a:solidFill>
                  <a:srgbClr val="002060"/>
                </a:solidFill>
              </a:rPr>
              <a:t>Al terminar validamos </a:t>
            </a:r>
            <a:endParaRPr lang="es-ES" sz="1400" b="1" dirty="0">
              <a:solidFill>
                <a:srgbClr val="002060"/>
              </a:solidFill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7410">
            <a:off x="8281040" y="119208"/>
            <a:ext cx="517725" cy="72484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803" y="1052736"/>
            <a:ext cx="8840393" cy="4968556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151803" y="1243649"/>
            <a:ext cx="8092606" cy="2308324"/>
          </a:xfrm>
          <a:prstGeom prst="rect">
            <a:avLst/>
          </a:prstGeom>
          <a:solidFill>
            <a:schemeClr val="accent4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3600" dirty="0" smtClean="0"/>
              <a:t>Esta casilla se selecciona en caso de que autoricemos al centro a presentar la solicitud si no tenemos usuario y contraseña.</a:t>
            </a:r>
            <a:endParaRPr lang="es-ES" sz="3600" dirty="0"/>
          </a:p>
        </p:txBody>
      </p:sp>
      <p:cxnSp>
        <p:nvCxnSpPr>
          <p:cNvPr id="9" name="Conector recto de flecha 8"/>
          <p:cNvCxnSpPr/>
          <p:nvPr/>
        </p:nvCxnSpPr>
        <p:spPr>
          <a:xfrm flipV="1">
            <a:off x="6732240" y="1196752"/>
            <a:ext cx="2016224" cy="482454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ángulo 17"/>
          <p:cNvSpPr/>
          <p:nvPr/>
        </p:nvSpPr>
        <p:spPr>
          <a:xfrm>
            <a:off x="151803" y="3645024"/>
            <a:ext cx="6004373" cy="2880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1725751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93"/>
            <a:ext cx="9144000" cy="6864921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395536" y="4948328"/>
            <a:ext cx="7992888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3000" dirty="0" smtClean="0">
                <a:solidFill>
                  <a:srgbClr val="002060"/>
                </a:solidFill>
              </a:rPr>
              <a:t>A continuación es necesario pulsar el botón de firma en la parte superior derecha, para continuar con el proceso de </a:t>
            </a:r>
            <a:r>
              <a:rPr lang="es-ES_tradnl" sz="3000" dirty="0" err="1" smtClean="0">
                <a:solidFill>
                  <a:srgbClr val="002060"/>
                </a:solidFill>
              </a:rPr>
              <a:t>teletramitación</a:t>
            </a:r>
            <a:r>
              <a:rPr lang="es-ES_tradnl" sz="3000" dirty="0" smtClean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07504" y="80162"/>
            <a:ext cx="8928992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solidFill>
                  <a:srgbClr val="002060"/>
                </a:solidFill>
              </a:rPr>
              <a:t>El sistema realiza ahora una serie de comprobaciones sobre nuestra solicitud. Si todo es correcto, nos muestra un resumen de la misma. Si no es así, nos avisa de ello y podemos corregir los </a:t>
            </a:r>
            <a:r>
              <a:rPr lang="es-ES" sz="2000" dirty="0" smtClean="0">
                <a:solidFill>
                  <a:srgbClr val="002060"/>
                </a:solidFill>
              </a:rPr>
              <a:t>errores</a:t>
            </a:r>
          </a:p>
          <a:p>
            <a:pPr algn="just"/>
            <a:endParaRPr lang="es-ES" sz="2000" dirty="0">
              <a:solidFill>
                <a:srgbClr val="002060"/>
              </a:solidFill>
            </a:endParaRPr>
          </a:p>
          <a:p>
            <a:pPr algn="just"/>
            <a:r>
              <a:rPr lang="es-ES_tradnl" sz="2000" dirty="0" smtClean="0">
                <a:solidFill>
                  <a:srgbClr val="002060"/>
                </a:solidFill>
              </a:rPr>
              <a:t>		Cuando la solicitud esté correcta aparece este</a:t>
            </a:r>
          </a:p>
          <a:p>
            <a:pPr algn="ctr"/>
            <a:r>
              <a:rPr lang="es-ES_tradnl" sz="2000" dirty="0" smtClean="0">
                <a:solidFill>
                  <a:srgbClr val="002060"/>
                </a:solidFill>
              </a:rPr>
              <a:t>Mensaje: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7410">
            <a:off x="8211166" y="5681579"/>
            <a:ext cx="763412" cy="106881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95" y="2141919"/>
            <a:ext cx="9101409" cy="113637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14767" y="3669708"/>
            <a:ext cx="1881161" cy="842148"/>
          </a:xfrm>
          <a:prstGeom prst="rect">
            <a:avLst/>
          </a:prstGeom>
        </p:spPr>
      </p:pic>
      <p:cxnSp>
        <p:nvCxnSpPr>
          <p:cNvPr id="11" name="Conector recto de flecha 10"/>
          <p:cNvCxnSpPr/>
          <p:nvPr/>
        </p:nvCxnSpPr>
        <p:spPr>
          <a:xfrm flipV="1">
            <a:off x="2298763" y="3993758"/>
            <a:ext cx="5256584" cy="10764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8027389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2" y="-13111"/>
            <a:ext cx="9144000" cy="6864921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113238" y="2590902"/>
            <a:ext cx="6912767" cy="329320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rgbClr val="002060"/>
                </a:solidFill>
              </a:rPr>
              <a:t>El sistema nos recuerda que la solicitudes deben ser firmadas por los dos progenitores/as o tutores/as legales, incluidas las solicitudes de Bachillerato si el alumno/a es menor de edad.</a:t>
            </a:r>
          </a:p>
          <a:p>
            <a:endParaRPr lang="es-ES" sz="1600" dirty="0" smtClean="0">
              <a:solidFill>
                <a:srgbClr val="002060"/>
              </a:solidFill>
            </a:endParaRPr>
          </a:p>
          <a:p>
            <a:r>
              <a:rPr lang="es-ES" sz="1600" b="1" dirty="0" smtClean="0">
                <a:solidFill>
                  <a:srgbClr val="002060"/>
                </a:solidFill>
              </a:rPr>
              <a:t>Si acepta, </a:t>
            </a:r>
            <a:r>
              <a:rPr lang="es-ES" sz="1600" dirty="0" smtClean="0">
                <a:solidFill>
                  <a:srgbClr val="002060"/>
                </a:solidFill>
              </a:rPr>
              <a:t>le saldrá otra pantalla con un resumen de la solicitud </a:t>
            </a:r>
          </a:p>
          <a:p>
            <a:r>
              <a:rPr lang="es-ES" sz="1600" dirty="0" smtClean="0">
                <a:solidFill>
                  <a:srgbClr val="002060"/>
                </a:solidFill>
              </a:rPr>
              <a:t>y el botón para la firma con usuario y contraseña del segundo tutor. </a:t>
            </a:r>
          </a:p>
          <a:p>
            <a:endParaRPr lang="es-ES" sz="1600" dirty="0" smtClean="0">
              <a:solidFill>
                <a:srgbClr val="002060"/>
              </a:solidFill>
            </a:endParaRPr>
          </a:p>
          <a:p>
            <a:endParaRPr lang="es-ES" sz="1600" dirty="0">
              <a:solidFill>
                <a:srgbClr val="002060"/>
              </a:solidFill>
            </a:endParaRPr>
          </a:p>
          <a:p>
            <a:endParaRPr lang="es-ES" sz="1600" dirty="0">
              <a:solidFill>
                <a:srgbClr val="002060"/>
              </a:solidFill>
            </a:endParaRPr>
          </a:p>
          <a:p>
            <a:r>
              <a:rPr lang="es-ES" sz="1600" b="1" dirty="0">
                <a:solidFill>
                  <a:srgbClr val="002060"/>
                </a:solidFill>
              </a:rPr>
              <a:t>S</a:t>
            </a:r>
            <a:r>
              <a:rPr lang="es-ES" sz="1600" b="1" dirty="0" smtClean="0">
                <a:solidFill>
                  <a:srgbClr val="002060"/>
                </a:solidFill>
              </a:rPr>
              <a:t>i cancela</a:t>
            </a:r>
            <a:r>
              <a:rPr lang="es-ES" sz="1600" dirty="0" smtClean="0">
                <a:solidFill>
                  <a:srgbClr val="002060"/>
                </a:solidFill>
              </a:rPr>
              <a:t>, el segundo tutor puede firmarlo en cualquier momento entrando en la plataforma EducamosCLM. </a:t>
            </a:r>
          </a:p>
          <a:p>
            <a:r>
              <a:rPr lang="es-ES" sz="1600" dirty="0" smtClean="0">
                <a:solidFill>
                  <a:srgbClr val="002060"/>
                </a:solidFill>
              </a:rPr>
              <a:t>Secretaría Virtual - Mis trámites-Mis solicitudes- Pendientes de firma. </a:t>
            </a:r>
          </a:p>
          <a:p>
            <a:r>
              <a:rPr lang="es-ES" sz="1600" dirty="0" smtClean="0">
                <a:solidFill>
                  <a:srgbClr val="002060"/>
                </a:solidFill>
              </a:rPr>
              <a:t>Tendrá la solicitud pendiente de firma hasta completar el proceso.</a:t>
            </a:r>
            <a:endParaRPr lang="es-ES" sz="1600" dirty="0">
              <a:solidFill>
                <a:srgbClr val="002060"/>
              </a:solidFill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36279">
            <a:off x="318303" y="239059"/>
            <a:ext cx="1003920" cy="140553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77" y="167946"/>
            <a:ext cx="8908739" cy="2422956"/>
          </a:xfrm>
          <a:prstGeom prst="rect">
            <a:avLst/>
          </a:prstGeom>
        </p:spPr>
      </p:pic>
      <p:cxnSp>
        <p:nvCxnSpPr>
          <p:cNvPr id="15" name="Conector recto de flecha 14"/>
          <p:cNvCxnSpPr/>
          <p:nvPr/>
        </p:nvCxnSpPr>
        <p:spPr>
          <a:xfrm flipV="1">
            <a:off x="1763688" y="1412777"/>
            <a:ext cx="2664296" cy="1214523"/>
          </a:xfrm>
          <a:prstGeom prst="straightConnector1">
            <a:avLst/>
          </a:prstGeom>
          <a:ln w="38100">
            <a:solidFill>
              <a:srgbClr val="FD3A3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>
            <a:off x="3995936" y="1959098"/>
            <a:ext cx="259228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n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2200" y="3419349"/>
            <a:ext cx="2463017" cy="825111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8132" y="4391795"/>
            <a:ext cx="1017903" cy="2125432"/>
          </a:xfrm>
          <a:prstGeom prst="rect">
            <a:avLst/>
          </a:prstGeom>
        </p:spPr>
      </p:pic>
      <p:cxnSp>
        <p:nvCxnSpPr>
          <p:cNvPr id="21" name="Conector recto de flecha 20"/>
          <p:cNvCxnSpPr/>
          <p:nvPr/>
        </p:nvCxnSpPr>
        <p:spPr>
          <a:xfrm flipV="1">
            <a:off x="6372200" y="4734717"/>
            <a:ext cx="1368152" cy="56226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/>
          <p:nvPr/>
        </p:nvCxnSpPr>
        <p:spPr>
          <a:xfrm>
            <a:off x="6370140" y="5263190"/>
            <a:ext cx="1257992" cy="3379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>
            <a:endCxn id="19" idx="1"/>
          </p:cNvCxnSpPr>
          <p:nvPr/>
        </p:nvCxnSpPr>
        <p:spPr>
          <a:xfrm>
            <a:off x="6368426" y="5280086"/>
            <a:ext cx="1259706" cy="17442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/>
          <p:cNvCxnSpPr/>
          <p:nvPr/>
        </p:nvCxnSpPr>
        <p:spPr>
          <a:xfrm>
            <a:off x="6368426" y="5280086"/>
            <a:ext cx="1401373" cy="52326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Imagen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6134" y="2942450"/>
            <a:ext cx="1200150" cy="447675"/>
          </a:xfrm>
          <a:prstGeom prst="rect">
            <a:avLst/>
          </a:prstGeom>
        </p:spPr>
      </p:pic>
      <p:cxnSp>
        <p:nvCxnSpPr>
          <p:cNvPr id="37" name="Conector recto de flecha 36"/>
          <p:cNvCxnSpPr/>
          <p:nvPr/>
        </p:nvCxnSpPr>
        <p:spPr>
          <a:xfrm flipV="1">
            <a:off x="5988627" y="3222705"/>
            <a:ext cx="2362725" cy="43165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de flecha 38"/>
          <p:cNvCxnSpPr/>
          <p:nvPr/>
        </p:nvCxnSpPr>
        <p:spPr>
          <a:xfrm>
            <a:off x="6300192" y="3997283"/>
            <a:ext cx="698944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>
            <a:off x="2699792" y="836712"/>
            <a:ext cx="328883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72152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93"/>
            <a:ext cx="9144000" cy="6864921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539552" y="1834160"/>
            <a:ext cx="7704856" cy="132343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000" dirty="0" smtClean="0">
                <a:solidFill>
                  <a:srgbClr val="002060"/>
                </a:solidFill>
              </a:rPr>
              <a:t>Finalmente, </a:t>
            </a:r>
            <a:r>
              <a:rPr lang="es-ES" sz="2000" dirty="0">
                <a:solidFill>
                  <a:srgbClr val="002060"/>
                </a:solidFill>
              </a:rPr>
              <a:t>el programa nos mostrará nuestra solicitud  </a:t>
            </a:r>
            <a:r>
              <a:rPr lang="es-ES" sz="2000" dirty="0" smtClean="0">
                <a:solidFill>
                  <a:srgbClr val="002060"/>
                </a:solidFill>
              </a:rPr>
              <a:t>tramitada correctamente, </a:t>
            </a:r>
            <a:endParaRPr lang="es-ES" sz="2000" dirty="0">
              <a:solidFill>
                <a:srgbClr val="002060"/>
              </a:solidFill>
            </a:endParaRPr>
          </a:p>
          <a:p>
            <a:pPr algn="ctr"/>
            <a:r>
              <a:rPr lang="es-ES" sz="2000" dirty="0" smtClean="0">
                <a:solidFill>
                  <a:srgbClr val="002060"/>
                </a:solidFill>
              </a:rPr>
              <a:t> “</a:t>
            </a:r>
            <a:r>
              <a:rPr lang="es-ES" sz="2000" i="1" dirty="0" smtClean="0">
                <a:solidFill>
                  <a:srgbClr val="002060"/>
                </a:solidFill>
              </a:rPr>
              <a:t>Su solicitud ha sido presentada</a:t>
            </a:r>
            <a:r>
              <a:rPr lang="es-ES" sz="2000" dirty="0" smtClean="0">
                <a:solidFill>
                  <a:srgbClr val="002060"/>
                </a:solidFill>
              </a:rPr>
              <a:t>”</a:t>
            </a:r>
          </a:p>
          <a:p>
            <a:pPr algn="ctr"/>
            <a:r>
              <a:rPr lang="es-ES" sz="2000" dirty="0" smtClean="0">
                <a:solidFill>
                  <a:srgbClr val="002060"/>
                </a:solidFill>
              </a:rPr>
              <a:t>Fecha y Hora </a:t>
            </a:r>
            <a:r>
              <a:rPr lang="es-ES" sz="2000" dirty="0">
                <a:solidFill>
                  <a:srgbClr val="002060"/>
                </a:solidFill>
              </a:rPr>
              <a:t> </a:t>
            </a:r>
            <a:r>
              <a:rPr lang="es-ES" sz="2000" dirty="0" smtClean="0">
                <a:solidFill>
                  <a:srgbClr val="002060"/>
                </a:solidFill>
              </a:rPr>
              <a:t>                                                   Nº de registro</a:t>
            </a:r>
            <a:endParaRPr lang="es-ES" sz="2000" dirty="0">
              <a:solidFill>
                <a:srgbClr val="00206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620688"/>
            <a:ext cx="6999357" cy="1213472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70582">
            <a:off x="275971" y="239286"/>
            <a:ext cx="571446" cy="800053"/>
          </a:xfrm>
          <a:prstGeom prst="rect">
            <a:avLst/>
          </a:prstGeom>
        </p:spPr>
      </p:pic>
      <p:cxnSp>
        <p:nvCxnSpPr>
          <p:cNvPr id="7" name="Conector recto 6"/>
          <p:cNvCxnSpPr/>
          <p:nvPr/>
        </p:nvCxnSpPr>
        <p:spPr>
          <a:xfrm>
            <a:off x="3707904" y="1101118"/>
            <a:ext cx="122413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redondeado 7"/>
          <p:cNvSpPr/>
          <p:nvPr/>
        </p:nvSpPr>
        <p:spPr>
          <a:xfrm>
            <a:off x="943876" y="1412776"/>
            <a:ext cx="1899932" cy="42138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redondeado 8"/>
          <p:cNvSpPr/>
          <p:nvPr/>
        </p:nvSpPr>
        <p:spPr>
          <a:xfrm>
            <a:off x="5796136" y="1443448"/>
            <a:ext cx="2030805" cy="36004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076" y="3278400"/>
            <a:ext cx="7495792" cy="1669752"/>
          </a:xfrm>
          <a:prstGeom prst="rect">
            <a:avLst/>
          </a:prstGeom>
        </p:spPr>
      </p:pic>
      <p:sp>
        <p:nvSpPr>
          <p:cNvPr id="18" name="CuadroTexto 17"/>
          <p:cNvSpPr txBox="1"/>
          <p:nvPr/>
        </p:nvSpPr>
        <p:spPr>
          <a:xfrm>
            <a:off x="179512" y="4437112"/>
            <a:ext cx="8792366" cy="230832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/>
              <a:t>Puede consultar la solicitud realizada en EducamosCLM en el apartado </a:t>
            </a:r>
            <a:r>
              <a:rPr lang="es-ES" sz="1600" b="1" dirty="0" smtClean="0">
                <a:solidFill>
                  <a:srgbClr val="FF0000"/>
                </a:solidFill>
              </a:rPr>
              <a:t>“CÓMO VAN MIS TRÁMITES”. </a:t>
            </a:r>
            <a:r>
              <a:rPr lang="es-ES" sz="1600" dirty="0" smtClean="0"/>
              <a:t>Seleccionando al alumno/a solicitante y en la opción </a:t>
            </a:r>
            <a:r>
              <a:rPr lang="es-ES" sz="1600" i="1" dirty="0" smtClean="0">
                <a:solidFill>
                  <a:srgbClr val="FF0000"/>
                </a:solidFill>
              </a:rPr>
              <a:t>“</a:t>
            </a:r>
            <a:r>
              <a:rPr lang="es-ES" sz="1600" i="1" u="sng" dirty="0" smtClean="0">
                <a:solidFill>
                  <a:srgbClr val="FF0000"/>
                </a:solidFill>
              </a:rPr>
              <a:t>Ver solicitud</a:t>
            </a:r>
            <a:r>
              <a:rPr lang="es-ES" sz="1600" i="1" dirty="0" smtClean="0">
                <a:solidFill>
                  <a:srgbClr val="FF0000"/>
                </a:solidFill>
              </a:rPr>
              <a:t>” </a:t>
            </a:r>
            <a:r>
              <a:rPr lang="es-ES" sz="1600" dirty="0" smtClean="0"/>
              <a:t>permite ver la solicitud finalizada, imprimirla o proseguir si no está registrada.</a:t>
            </a:r>
            <a:endParaRPr lang="es-ES" sz="1600" i="1" dirty="0"/>
          </a:p>
          <a:p>
            <a:pPr algn="just"/>
            <a:r>
              <a:rPr lang="es-ES" sz="1600" i="1" dirty="0" smtClean="0"/>
              <a:t>   </a:t>
            </a:r>
            <a:r>
              <a:rPr lang="es-ES" sz="1600" dirty="0" smtClean="0"/>
              <a:t>- </a:t>
            </a:r>
            <a:r>
              <a:rPr lang="es-ES" sz="1600" b="1" u="sng" dirty="0"/>
              <a:t>si </a:t>
            </a:r>
            <a:r>
              <a:rPr lang="es-ES" sz="1600" b="1" u="sng" dirty="0" smtClean="0"/>
              <a:t>se quedó </a:t>
            </a:r>
            <a:r>
              <a:rPr lang="es-ES" sz="1600" b="1" u="sng" dirty="0"/>
              <a:t>en borrador </a:t>
            </a:r>
            <a:r>
              <a:rPr lang="es-ES" sz="1600" dirty="0"/>
              <a:t>(sin ninguna firma) el </a:t>
            </a:r>
            <a:r>
              <a:rPr lang="es-ES" sz="1600" dirty="0" smtClean="0"/>
              <a:t>tutor/a </a:t>
            </a:r>
            <a:r>
              <a:rPr lang="es-ES" sz="1600" dirty="0"/>
              <a:t>que la </a:t>
            </a:r>
            <a:r>
              <a:rPr lang="es-ES" sz="1600" dirty="0" smtClean="0"/>
              <a:t>inició la </a:t>
            </a:r>
            <a:r>
              <a:rPr lang="es-ES" sz="1600" dirty="0"/>
              <a:t>podrá firmar, sin tener que </a:t>
            </a:r>
            <a:r>
              <a:rPr lang="es-ES" sz="1600" dirty="0" smtClean="0"/>
              <a:t>volver a empezar.</a:t>
            </a:r>
            <a:endParaRPr lang="es-ES" sz="1600" dirty="0"/>
          </a:p>
          <a:p>
            <a:pPr algn="just"/>
            <a:r>
              <a:rPr lang="es-ES" sz="1600" dirty="0"/>
              <a:t> </a:t>
            </a:r>
            <a:r>
              <a:rPr lang="es-ES" sz="1600" dirty="0" smtClean="0"/>
              <a:t>  - </a:t>
            </a:r>
            <a:r>
              <a:rPr lang="es-ES" sz="1600" b="1" u="sng" dirty="0"/>
              <a:t>si </a:t>
            </a:r>
            <a:r>
              <a:rPr lang="es-ES" sz="1600" b="1" u="sng" dirty="0" smtClean="0"/>
              <a:t>se quedó en espera de una </a:t>
            </a:r>
            <a:r>
              <a:rPr lang="es-ES" sz="1600" b="1" u="sng" dirty="0"/>
              <a:t>firma</a:t>
            </a:r>
            <a:r>
              <a:rPr lang="es-ES" sz="1600" dirty="0"/>
              <a:t>, presentará el botón para que firme el otro </a:t>
            </a:r>
            <a:r>
              <a:rPr lang="es-ES" sz="1600" dirty="0" smtClean="0"/>
              <a:t>tutor/a con su usuario </a:t>
            </a:r>
            <a:r>
              <a:rPr lang="es-ES" sz="1600" dirty="0"/>
              <a:t>y </a:t>
            </a:r>
            <a:r>
              <a:rPr lang="es-ES" sz="1600" dirty="0" smtClean="0"/>
              <a:t>contraseña.</a:t>
            </a:r>
          </a:p>
          <a:p>
            <a:pPr algn="just"/>
            <a:r>
              <a:rPr lang="es-ES" sz="1600" dirty="0"/>
              <a:t> </a:t>
            </a:r>
            <a:r>
              <a:rPr lang="es-ES" sz="1600" dirty="0" smtClean="0"/>
              <a:t>  - </a:t>
            </a:r>
            <a:r>
              <a:rPr lang="es-ES" sz="1600" b="1" u="sng" dirty="0"/>
              <a:t>s</a:t>
            </a:r>
            <a:r>
              <a:rPr lang="es-ES" sz="1600" b="1" u="sng" dirty="0" smtClean="0"/>
              <a:t>i se quedó registrada correctamente</a:t>
            </a:r>
            <a:r>
              <a:rPr lang="es-ES" sz="1600" u="sng" dirty="0" smtClean="0"/>
              <a:t>,</a:t>
            </a:r>
            <a:r>
              <a:rPr lang="es-ES" sz="1600" dirty="0" smtClean="0"/>
              <a:t> va </a:t>
            </a:r>
            <a:r>
              <a:rPr lang="es-ES" sz="1600" dirty="0"/>
              <a:t>a mostrar la solicitud </a:t>
            </a:r>
            <a:r>
              <a:rPr lang="es-ES" sz="1600" dirty="0" smtClean="0"/>
              <a:t>y </a:t>
            </a:r>
            <a:r>
              <a:rPr lang="es-ES" sz="1600" dirty="0"/>
              <a:t>la podrá imprimir con el botón correspondiente</a:t>
            </a:r>
            <a:r>
              <a:rPr lang="es-ES" sz="1600" dirty="0" smtClean="0"/>
              <a:t>.</a:t>
            </a:r>
            <a:endParaRPr lang="es-ES" sz="1600" dirty="0"/>
          </a:p>
        </p:txBody>
      </p:sp>
      <p:sp>
        <p:nvSpPr>
          <p:cNvPr id="19" name="Elipse 18"/>
          <p:cNvSpPr/>
          <p:nvPr/>
        </p:nvSpPr>
        <p:spPr>
          <a:xfrm rot="10800000" flipV="1">
            <a:off x="5076055" y="3254174"/>
            <a:ext cx="1728193" cy="44881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0" name="Conector recto de flecha 19"/>
          <p:cNvCxnSpPr/>
          <p:nvPr/>
        </p:nvCxnSpPr>
        <p:spPr>
          <a:xfrm flipV="1">
            <a:off x="2915816" y="3671114"/>
            <a:ext cx="2232248" cy="765998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2802280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93"/>
            <a:ext cx="9144000" cy="6864921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3628" y="94541"/>
            <a:ext cx="3200400" cy="1057275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107504" y="4432675"/>
            <a:ext cx="896448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dirty="0" smtClean="0">
                <a:solidFill>
                  <a:srgbClr val="002060"/>
                </a:solidFill>
              </a:rPr>
              <a:t>Seleccionando al alumno/a en la barra se pueden realizar todos los trámites correspondientes al proceso de admisión:</a:t>
            </a:r>
          </a:p>
          <a:p>
            <a:r>
              <a:rPr lang="es-ES" sz="1800" dirty="0" smtClean="0">
                <a:solidFill>
                  <a:srgbClr val="002060"/>
                </a:solidFill>
              </a:rPr>
              <a:t> </a:t>
            </a:r>
          </a:p>
          <a:p>
            <a:pPr marL="342900" indent="-342900">
              <a:buFontTx/>
              <a:buChar char="-"/>
            </a:pPr>
            <a:r>
              <a:rPr lang="es-ES" sz="1600" b="1" dirty="0">
                <a:solidFill>
                  <a:srgbClr val="002060"/>
                </a:solidFill>
              </a:rPr>
              <a:t>D</a:t>
            </a:r>
            <a:r>
              <a:rPr lang="es-ES" sz="1600" b="1" dirty="0" smtClean="0">
                <a:solidFill>
                  <a:srgbClr val="002060"/>
                </a:solidFill>
              </a:rPr>
              <a:t>atos </a:t>
            </a:r>
            <a:r>
              <a:rPr lang="es-ES" sz="1600" b="1" dirty="0">
                <a:solidFill>
                  <a:srgbClr val="002060"/>
                </a:solidFill>
              </a:rPr>
              <a:t>de la </a:t>
            </a:r>
            <a:r>
              <a:rPr lang="es-ES" sz="1600" b="1" dirty="0" smtClean="0">
                <a:solidFill>
                  <a:srgbClr val="002060"/>
                </a:solidFill>
              </a:rPr>
              <a:t>solicitud</a:t>
            </a:r>
            <a:r>
              <a:rPr lang="es-ES" sz="1600" dirty="0" smtClean="0">
                <a:solidFill>
                  <a:srgbClr val="002060"/>
                </a:solidFill>
              </a:rPr>
              <a:t>: ver baremo, centros adjudicados </a:t>
            </a:r>
          </a:p>
          <a:p>
            <a:pPr marL="342900" indent="-342900">
              <a:buFontTx/>
              <a:buChar char="-"/>
            </a:pPr>
            <a:r>
              <a:rPr lang="es-ES" sz="1600" b="1" dirty="0" smtClean="0">
                <a:solidFill>
                  <a:srgbClr val="002060"/>
                </a:solidFill>
              </a:rPr>
              <a:t>Hacer más trámites: </a:t>
            </a:r>
            <a:r>
              <a:rPr lang="es-ES" sz="1600" dirty="0" smtClean="0">
                <a:solidFill>
                  <a:srgbClr val="002060"/>
                </a:solidFill>
              </a:rPr>
              <a:t>reclamaciones – renuncia y participación en vacantes resultantes</a:t>
            </a:r>
          </a:p>
          <a:p>
            <a:pPr marL="342900" indent="-342900">
              <a:buFontTx/>
              <a:buChar char="-"/>
            </a:pPr>
            <a:r>
              <a:rPr lang="es-ES" sz="1600" b="1" dirty="0" smtClean="0">
                <a:solidFill>
                  <a:srgbClr val="002060"/>
                </a:solidFill>
              </a:rPr>
              <a:t>Ver, descargar e imprimir la solicitud y documentos adjuntos</a:t>
            </a:r>
            <a:r>
              <a:rPr lang="es-ES" sz="1600" dirty="0" smtClean="0">
                <a:solidFill>
                  <a:srgbClr val="002060"/>
                </a:solidFill>
              </a:rPr>
              <a:t>.</a:t>
            </a:r>
            <a:endParaRPr lang="es-ES" sz="1600" dirty="0">
              <a:solidFill>
                <a:srgbClr val="002060"/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4380822" y="710541"/>
            <a:ext cx="43182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002060"/>
                </a:solidFill>
              </a:rPr>
              <a:t>En “Cómo van mis Trámites” se ven todas las solicitudes realizadas y su estado en la barra: Firmadas – En borrador – Pendiente de firma – Rechazada. </a:t>
            </a:r>
            <a:endParaRPr lang="es-ES" sz="1600" b="1" dirty="0">
              <a:solidFill>
                <a:srgbClr val="00206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33297">
            <a:off x="317937" y="225377"/>
            <a:ext cx="551848" cy="772616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329" y="1883480"/>
            <a:ext cx="8545040" cy="2438529"/>
          </a:xfrm>
          <a:prstGeom prst="rect">
            <a:avLst/>
          </a:prstGeom>
        </p:spPr>
      </p:pic>
      <p:sp>
        <p:nvSpPr>
          <p:cNvPr id="41" name="Elipse 40"/>
          <p:cNvSpPr/>
          <p:nvPr/>
        </p:nvSpPr>
        <p:spPr>
          <a:xfrm>
            <a:off x="4644008" y="2564904"/>
            <a:ext cx="1656184" cy="21602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Flecha izquierda 51"/>
          <p:cNvSpPr/>
          <p:nvPr/>
        </p:nvSpPr>
        <p:spPr>
          <a:xfrm>
            <a:off x="7308304" y="2845012"/>
            <a:ext cx="504056" cy="144016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Flecha izquierda 52"/>
          <p:cNvSpPr/>
          <p:nvPr/>
        </p:nvSpPr>
        <p:spPr>
          <a:xfrm>
            <a:off x="7308304" y="2665155"/>
            <a:ext cx="504056" cy="144016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5" name="Conector angular 54"/>
          <p:cNvCxnSpPr>
            <a:endCxn id="23" idx="1"/>
          </p:cNvCxnSpPr>
          <p:nvPr/>
        </p:nvCxnSpPr>
        <p:spPr>
          <a:xfrm rot="5400000" flipH="1" flipV="1">
            <a:off x="-615783" y="3826033"/>
            <a:ext cx="1622399" cy="175825"/>
          </a:xfrm>
          <a:prstGeom prst="bentConnector2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659334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1" grpId="0" animBg="1"/>
      <p:bldP spid="52" grpId="0" animBg="1"/>
      <p:bldP spid="5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93"/>
            <a:ext cx="9144000" cy="6864921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691" y="2092020"/>
            <a:ext cx="8496618" cy="4680519"/>
          </a:xfrm>
          <a:prstGeom prst="rect">
            <a:avLst/>
          </a:prstGeom>
        </p:spPr>
      </p:pic>
      <p:sp>
        <p:nvSpPr>
          <p:cNvPr id="15" name="Flecha arriba 14"/>
          <p:cNvSpPr/>
          <p:nvPr/>
        </p:nvSpPr>
        <p:spPr>
          <a:xfrm rot="510224" flipH="1">
            <a:off x="8036322" y="2533457"/>
            <a:ext cx="157047" cy="3544017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767469" y="4488794"/>
            <a:ext cx="1231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/>
              <a:t>1. Marcamos el/los motivos por los que realizamos la reclamación.</a:t>
            </a:r>
            <a:endParaRPr lang="es-ES" sz="900" b="1" dirty="0"/>
          </a:p>
        </p:txBody>
      </p:sp>
      <p:sp>
        <p:nvSpPr>
          <p:cNvPr id="18" name="Abrir llave 17"/>
          <p:cNvSpPr/>
          <p:nvPr/>
        </p:nvSpPr>
        <p:spPr>
          <a:xfrm>
            <a:off x="1974598" y="4305465"/>
            <a:ext cx="259531" cy="1186337"/>
          </a:xfrm>
          <a:prstGeom prst="leftBrace">
            <a:avLst>
              <a:gd name="adj1" fmla="val 0"/>
              <a:gd name="adj2" fmla="val 50000"/>
            </a:avLst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Cerrar llave 18"/>
          <p:cNvSpPr/>
          <p:nvPr/>
        </p:nvSpPr>
        <p:spPr>
          <a:xfrm>
            <a:off x="5860877" y="4335837"/>
            <a:ext cx="216024" cy="882957"/>
          </a:xfrm>
          <a:prstGeom prst="rightBrac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CuadroTexto 19"/>
          <p:cNvSpPr txBox="1"/>
          <p:nvPr/>
        </p:nvSpPr>
        <p:spPr>
          <a:xfrm>
            <a:off x="6199114" y="4319426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/>
              <a:t>2. Si lo deseamos adjuntamos documentos relacionados con cada motivo reclamado.</a:t>
            </a:r>
            <a:endParaRPr lang="es-ES" sz="900" b="1" dirty="0"/>
          </a:p>
        </p:txBody>
      </p:sp>
      <p:sp>
        <p:nvSpPr>
          <p:cNvPr id="21" name="CuadroTexto 20"/>
          <p:cNvSpPr txBox="1"/>
          <p:nvPr/>
        </p:nvSpPr>
        <p:spPr>
          <a:xfrm>
            <a:off x="5796136" y="4581128"/>
            <a:ext cx="1800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900" dirty="0"/>
          </a:p>
        </p:txBody>
      </p:sp>
      <p:sp>
        <p:nvSpPr>
          <p:cNvPr id="22" name="CuadroTexto 21"/>
          <p:cNvSpPr txBox="1"/>
          <p:nvPr/>
        </p:nvSpPr>
        <p:spPr>
          <a:xfrm>
            <a:off x="6272926" y="5351814"/>
            <a:ext cx="1624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b="1" dirty="0" smtClean="0"/>
              <a:t>3. Al finalizar pinchamos “aceptar”.</a:t>
            </a:r>
            <a:endParaRPr lang="es-ES" sz="900" b="1" dirty="0"/>
          </a:p>
        </p:txBody>
      </p:sp>
      <p:sp>
        <p:nvSpPr>
          <p:cNvPr id="2" name="CuadroTexto 1"/>
          <p:cNvSpPr txBox="1"/>
          <p:nvPr/>
        </p:nvSpPr>
        <p:spPr>
          <a:xfrm>
            <a:off x="395536" y="335041"/>
            <a:ext cx="7925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u="sng" dirty="0" smtClean="0">
                <a:solidFill>
                  <a:srgbClr val="002060"/>
                </a:solidFill>
                <a:latin typeface="+mj-lt"/>
              </a:rPr>
              <a:t>Presentación de Reclamaciones</a:t>
            </a:r>
            <a:endParaRPr lang="es-ES" b="1" u="sng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7410">
            <a:off x="8189348" y="438289"/>
            <a:ext cx="502417" cy="70341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367914" y="1168690"/>
            <a:ext cx="5995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b="1" dirty="0" smtClean="0">
                <a:solidFill>
                  <a:srgbClr val="FF0000"/>
                </a:solidFill>
              </a:rPr>
              <a:t>Del 27 de abril al 3 de mayo – Baremo provisional</a:t>
            </a:r>
          </a:p>
          <a:p>
            <a:endParaRPr lang="es-ES" sz="1800" b="1" dirty="0" smtClean="0">
              <a:solidFill>
                <a:srgbClr val="FF0000"/>
              </a:solidFill>
            </a:endParaRPr>
          </a:p>
          <a:p>
            <a:r>
              <a:rPr lang="es-ES" sz="1800" b="1" dirty="0" smtClean="0">
                <a:solidFill>
                  <a:srgbClr val="FF0000"/>
                </a:solidFill>
              </a:rPr>
              <a:t>Del 29 de mayo al 4 de junio – Asignación provisional</a:t>
            </a:r>
            <a:endParaRPr lang="es-ES" sz="1800" b="1" dirty="0">
              <a:solidFill>
                <a:srgbClr val="FF000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874515" y="883951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s-ES" altLang="es-ES" sz="1400" b="1" u="sng" dirty="0">
                <a:solidFill>
                  <a:srgbClr val="7030A0"/>
                </a:solidFill>
                <a:latin typeface="Arial Narrow" panose="020B0606020202030204" pitchFamily="34" charset="0"/>
              </a:rPr>
              <a:t>Por educamosCLM: </a:t>
            </a:r>
            <a:r>
              <a:rPr lang="es-ES" sz="1400" b="1" u="sng" dirty="0">
                <a:solidFill>
                  <a:srgbClr val="00B050"/>
                </a:solidFill>
              </a:rPr>
              <a:t>educamosclm.castillalamancha.es</a:t>
            </a:r>
            <a:endParaRPr lang="es-ES" altLang="es-ES" sz="1400" b="1" u="sng" dirty="0">
              <a:solidFill>
                <a:srgbClr val="00B05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638319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8" grpId="0" animBg="1"/>
      <p:bldP spid="19" grpId="0" animBg="1"/>
      <p:bldP spid="2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4921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11560" y="406145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4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Renuncia al proceso de Admisión</a:t>
            </a:r>
            <a:endParaRPr kumimoji="0" lang="es-ES" altLang="es-ES" sz="1100" b="1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85619" y="2691520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Hasta el día </a:t>
            </a:r>
            <a:r>
              <a:rPr kumimoji="0" lang="es-ES" sz="40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18 de junio</a:t>
            </a:r>
            <a:r>
              <a:rPr kumimoji="0" lang="es-E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 2021</a:t>
            </a:r>
            <a:endParaRPr kumimoji="0" lang="es-ES" sz="32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85619" y="1134437"/>
            <a:ext cx="820253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Alumnado que realizó la solicitud de admisión y tras la </a:t>
            </a:r>
            <a:r>
              <a:rPr kumimoji="0" lang="es-ES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asignación provisional,</a:t>
            </a:r>
            <a:r>
              <a:rPr kumimoji="0" lang="es-ES" sz="2400" b="0" i="0" u="none" strike="noStrike" kern="1200" cap="none" spc="0" normalizeH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s-ES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desea permanecer en su centro de procedencia. 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7410">
            <a:off x="7952432" y="5221872"/>
            <a:ext cx="1003920" cy="1405539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403648" y="105600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1800" b="1" i="0" u="sng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Por educamosCLM: </a:t>
            </a:r>
            <a:r>
              <a:rPr kumimoji="0" lang="es-ES" sz="1800" b="1" i="0" u="sng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educamosclm.castillalamancha.es</a:t>
            </a:r>
            <a:endParaRPr kumimoji="0" lang="es-ES" altLang="es-ES" sz="1800" b="1" i="0" u="sng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pic>
        <p:nvPicPr>
          <p:cNvPr id="10" name="Imagen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480" y="3474015"/>
            <a:ext cx="5391150" cy="246316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ángulo 3"/>
          <p:cNvSpPr/>
          <p:nvPr/>
        </p:nvSpPr>
        <p:spPr>
          <a:xfrm>
            <a:off x="397274" y="5937180"/>
            <a:ext cx="74412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La renuncia la deben realizar los dos progenitores o tutores legales excepto declaraciones responsables y mayores de edad.</a:t>
            </a:r>
          </a:p>
        </p:txBody>
      </p:sp>
    </p:spTree>
    <p:extLst>
      <p:ext uri="{BB962C8B-B14F-4D97-AF65-F5344CB8AC3E}">
        <p14:creationId xmlns:p14="http://schemas.microsoft.com/office/powerpoint/2010/main" val="4194291152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93"/>
            <a:ext cx="9144000" cy="6864921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67544" y="332656"/>
            <a:ext cx="835292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altLang="es-ES" b="1" u="sng" dirty="0" smtClean="0">
                <a:solidFill>
                  <a:srgbClr val="002060"/>
                </a:solidFill>
                <a:latin typeface="+mj-lt"/>
              </a:rPr>
              <a:t>VACANTES RESULTANTES</a:t>
            </a:r>
          </a:p>
          <a:p>
            <a:endParaRPr lang="es-ES" altLang="es-ES" sz="1600" b="1" u="sng" dirty="0" smtClean="0">
              <a:solidFill>
                <a:srgbClr val="002060"/>
              </a:solidFill>
            </a:endParaRPr>
          </a:p>
          <a:p>
            <a:pPr algn="just"/>
            <a:r>
              <a:rPr lang="es-ES" altLang="es-ES" sz="2000" b="1" dirty="0" smtClean="0">
                <a:solidFill>
                  <a:srgbClr val="0C68B4"/>
                </a:solidFill>
              </a:rPr>
              <a:t>Oferta de vacantes resultantes </a:t>
            </a:r>
            <a:r>
              <a:rPr lang="es-ES" altLang="es-ES" sz="2000" b="1" dirty="0" smtClean="0">
                <a:solidFill>
                  <a:srgbClr val="002060"/>
                </a:solidFill>
              </a:rPr>
              <a:t>–  </a:t>
            </a:r>
            <a:r>
              <a:rPr lang="es-ES" altLang="es-ES" sz="2000" b="1" u="sng" dirty="0" smtClean="0">
                <a:solidFill>
                  <a:srgbClr val="002060"/>
                </a:solidFill>
              </a:rPr>
              <a:t>sólo para el alumnado que ha participado en el proceso de admisión, incluidos los alumnos/as de Inclusión Educativa y</a:t>
            </a:r>
            <a:r>
              <a:rPr lang="es-ES" altLang="es-ES" sz="2000" b="1" dirty="0" smtClean="0">
                <a:solidFill>
                  <a:srgbClr val="002060"/>
                </a:solidFill>
              </a:rPr>
              <a:t>:</a:t>
            </a:r>
            <a:endParaRPr lang="es-ES" altLang="es-ES" sz="2000" b="1" u="sng" dirty="0" smtClean="0">
              <a:solidFill>
                <a:srgbClr val="7030A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51520" y="2269752"/>
            <a:ext cx="84969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>
              <a:buFont typeface="Arial" charset="0"/>
              <a:buAutoNum type="arabicPeriod"/>
              <a:defRPr/>
            </a:pPr>
            <a:r>
              <a:rPr lang="es-ES" sz="2000" dirty="0">
                <a:solidFill>
                  <a:srgbClr val="002060"/>
                </a:solidFill>
              </a:rPr>
              <a:t>N</a:t>
            </a:r>
            <a:r>
              <a:rPr lang="es-ES" sz="2000" dirty="0" smtClean="0">
                <a:solidFill>
                  <a:srgbClr val="002060"/>
                </a:solidFill>
              </a:rPr>
              <a:t>o </a:t>
            </a:r>
            <a:r>
              <a:rPr lang="es-ES" sz="2000" dirty="0">
                <a:solidFill>
                  <a:srgbClr val="002060"/>
                </a:solidFill>
              </a:rPr>
              <a:t>hubieran obtenido plaza en un centro de su </a:t>
            </a:r>
            <a:r>
              <a:rPr lang="es-ES" sz="2000" dirty="0" smtClean="0">
                <a:solidFill>
                  <a:srgbClr val="002060"/>
                </a:solidFill>
              </a:rPr>
              <a:t>elección.</a:t>
            </a:r>
          </a:p>
          <a:p>
            <a:pPr marL="609600" indent="-609600" algn="just">
              <a:buFont typeface="Arial" charset="0"/>
              <a:buAutoNum type="arabicPeriod"/>
              <a:defRPr/>
            </a:pPr>
            <a:r>
              <a:rPr lang="es-ES" sz="2000" dirty="0">
                <a:solidFill>
                  <a:srgbClr val="002060"/>
                </a:solidFill>
              </a:rPr>
              <a:t>H</a:t>
            </a:r>
            <a:r>
              <a:rPr lang="es-ES" sz="2000" dirty="0" smtClean="0">
                <a:solidFill>
                  <a:srgbClr val="002060"/>
                </a:solidFill>
              </a:rPr>
              <a:t>ermanos </a:t>
            </a:r>
            <a:r>
              <a:rPr lang="es-ES" sz="2000" dirty="0">
                <a:solidFill>
                  <a:srgbClr val="002060"/>
                </a:solidFill>
              </a:rPr>
              <a:t>o hermanas que se escolaricen por primera vez en la localidad y soliciten ser </a:t>
            </a:r>
            <a:r>
              <a:rPr lang="es-ES" sz="2000" dirty="0" smtClean="0">
                <a:solidFill>
                  <a:srgbClr val="002060"/>
                </a:solidFill>
              </a:rPr>
              <a:t>agrupados </a:t>
            </a:r>
            <a:r>
              <a:rPr lang="es-ES" sz="2000" dirty="0">
                <a:solidFill>
                  <a:srgbClr val="002060"/>
                </a:solidFill>
              </a:rPr>
              <a:t>en un </a:t>
            </a:r>
            <a:r>
              <a:rPr lang="es-ES" sz="2000" dirty="0" smtClean="0">
                <a:solidFill>
                  <a:srgbClr val="002060"/>
                </a:solidFill>
              </a:rPr>
              <a:t>centro. </a:t>
            </a:r>
          </a:p>
          <a:p>
            <a:pPr marL="609600" indent="-609600" algn="just">
              <a:buFont typeface="Arial" charset="0"/>
              <a:buAutoNum type="arabicPeriod"/>
              <a:defRPr/>
            </a:pPr>
            <a:r>
              <a:rPr lang="es-ES" sz="2000" dirty="0" smtClean="0">
                <a:solidFill>
                  <a:srgbClr val="002060"/>
                </a:solidFill>
              </a:rPr>
              <a:t>El </a:t>
            </a:r>
            <a:r>
              <a:rPr lang="es-ES" sz="2000" dirty="0">
                <a:solidFill>
                  <a:srgbClr val="002060"/>
                </a:solidFill>
              </a:rPr>
              <a:t>alumnado que pueda mejorar la opción </a:t>
            </a:r>
            <a:r>
              <a:rPr lang="es-ES" sz="2000" dirty="0" smtClean="0">
                <a:solidFill>
                  <a:srgbClr val="002060"/>
                </a:solidFill>
              </a:rPr>
              <a:t>adjudicada.</a:t>
            </a:r>
            <a:endParaRPr lang="es-ES" altLang="es-ES" sz="20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44015" y="3773799"/>
            <a:ext cx="8568953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altLang="es-ES" sz="3200" b="1" u="sng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Solicitudes del 29 de junio </a:t>
            </a:r>
            <a:r>
              <a:rPr lang="es-ES" altLang="es-ES" sz="3200" b="1" u="sng" dirty="0">
                <a:solidFill>
                  <a:srgbClr val="7030A0"/>
                </a:solidFill>
                <a:latin typeface="Arial Narrow" panose="020B0606020202030204" pitchFamily="34" charset="0"/>
              </a:rPr>
              <a:t>al 6</a:t>
            </a:r>
            <a:r>
              <a:rPr lang="es-ES" altLang="es-ES" sz="3200" b="1" u="sng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 </a:t>
            </a:r>
            <a:r>
              <a:rPr lang="es-ES" altLang="es-ES" sz="3200" b="1" u="sng" dirty="0">
                <a:solidFill>
                  <a:srgbClr val="7030A0"/>
                </a:solidFill>
                <a:latin typeface="Arial Narrow" panose="020B0606020202030204" pitchFamily="34" charset="0"/>
              </a:rPr>
              <a:t>de </a:t>
            </a:r>
            <a:r>
              <a:rPr lang="es-ES" altLang="es-ES" sz="3200" b="1" u="sng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julio </a:t>
            </a:r>
          </a:p>
          <a:p>
            <a:pPr algn="ctr"/>
            <a:r>
              <a:rPr lang="es-ES" altLang="es-ES" sz="1800" b="1" u="sng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Por educamosCLM: </a:t>
            </a:r>
            <a:r>
              <a:rPr lang="es-ES" sz="1800" b="1" u="sng" dirty="0" smtClean="0">
                <a:solidFill>
                  <a:srgbClr val="00B050"/>
                </a:solidFill>
              </a:rPr>
              <a:t>educamosclm.castillalamancha.es</a:t>
            </a:r>
            <a:endParaRPr lang="es-ES" altLang="es-ES" sz="1800" b="1" u="sng" dirty="0" smtClean="0">
              <a:solidFill>
                <a:srgbClr val="00B050"/>
              </a:solidFill>
              <a:latin typeface="Arial Narrow" panose="020B0606020202030204" pitchFamily="34" charset="0"/>
            </a:endParaRPr>
          </a:p>
          <a:p>
            <a:pPr algn="ctr"/>
            <a:endParaRPr lang="es-ES" sz="1600" b="1" dirty="0" smtClean="0">
              <a:solidFill>
                <a:srgbClr val="FF0000"/>
              </a:solidFill>
            </a:endParaRPr>
          </a:p>
          <a:p>
            <a:pPr algn="ctr"/>
            <a:r>
              <a:rPr lang="es-ES" sz="1600" b="1" dirty="0" smtClean="0">
                <a:solidFill>
                  <a:srgbClr val="FF0000"/>
                </a:solidFill>
              </a:rPr>
              <a:t>El</a:t>
            </a:r>
            <a:r>
              <a:rPr lang="es-ES" sz="1600" b="1" dirty="0" smtClean="0">
                <a:solidFill>
                  <a:srgbClr val="0070C0"/>
                </a:solidFill>
              </a:rPr>
              <a:t> </a:t>
            </a:r>
            <a:r>
              <a:rPr lang="es-ES" sz="1600" b="1" dirty="0">
                <a:solidFill>
                  <a:srgbClr val="FF0000"/>
                </a:solidFill>
              </a:rPr>
              <a:t>alumnado que, pudiendo </a:t>
            </a:r>
            <a:r>
              <a:rPr lang="es-ES" sz="1600" b="1" dirty="0" smtClean="0">
                <a:solidFill>
                  <a:srgbClr val="FF0000"/>
                </a:solidFill>
              </a:rPr>
              <a:t>optar </a:t>
            </a:r>
            <a:r>
              <a:rPr lang="es-ES" sz="1600" b="1" dirty="0">
                <a:solidFill>
                  <a:srgbClr val="FF0000"/>
                </a:solidFill>
              </a:rPr>
              <a:t>a la oferta de vacantes resultantes no realiza la solicitud en plazo, no participará en este proceso y permanecerá en el/los centros adjudicados en la definitiva.</a:t>
            </a:r>
          </a:p>
          <a:p>
            <a:endParaRPr lang="es-ES" altLang="es-ES" sz="2800" b="1" u="sng" dirty="0">
              <a:solidFill>
                <a:srgbClr val="7030A0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88424" y="5133298"/>
            <a:ext cx="82089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3600" b="1" u="sng" dirty="0" smtClean="0">
              <a:solidFill>
                <a:srgbClr val="7030A0"/>
              </a:solidFill>
            </a:endParaRPr>
          </a:p>
          <a:p>
            <a:pPr algn="ctr"/>
            <a:r>
              <a:rPr lang="es-ES" sz="2800" b="1" u="sng" dirty="0" smtClean="0">
                <a:solidFill>
                  <a:srgbClr val="7030A0"/>
                </a:solidFill>
              </a:rPr>
              <a:t>Adjudicación – 21 de julio</a:t>
            </a:r>
          </a:p>
          <a:p>
            <a:pPr algn="ctr"/>
            <a:r>
              <a:rPr lang="es-ES" sz="1600" b="1" u="sng" dirty="0" smtClean="0">
                <a:solidFill>
                  <a:srgbClr val="0070C0"/>
                </a:solidFill>
              </a:rPr>
              <a:t>Matrícula 1 y 2 de septiembre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7410">
            <a:off x="8148318" y="5592048"/>
            <a:ext cx="733367" cy="102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192950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93"/>
            <a:ext cx="9144000" cy="6864921"/>
          </a:xfrm>
          <a:prstGeom prst="rect">
            <a:avLst/>
          </a:prstGeom>
        </p:spPr>
      </p:pic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107950" y="274638"/>
            <a:ext cx="6984329" cy="1714500"/>
          </a:xfrm>
        </p:spPr>
        <p:txBody>
          <a:bodyPr/>
          <a:lstStyle/>
          <a:p>
            <a:pPr>
              <a:defRPr/>
            </a:pPr>
            <a:r>
              <a:rPr lang="es-ES" altLang="es-ES" sz="6000" b="1" u="sng" dirty="0" smtClean="0">
                <a:solidFill>
                  <a:srgbClr val="002060"/>
                </a:solidFill>
              </a:rPr>
              <a:t>Plazo Extraordinario</a:t>
            </a:r>
            <a:r>
              <a:rPr lang="es-ES" altLang="es-ES" u="sng" dirty="0" smtClean="0">
                <a:latin typeface="Monotype Corsiva" pitchFamily="66" charset="0"/>
              </a:rPr>
              <a:t/>
            </a:r>
            <a:br>
              <a:rPr lang="es-ES" altLang="es-ES" u="sng" dirty="0" smtClean="0">
                <a:latin typeface="Monotype Corsiva" pitchFamily="66" charset="0"/>
              </a:rPr>
            </a:br>
            <a:r>
              <a:rPr lang="es-ES" altLang="es-ES" sz="4000" b="1" u="sng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A partir del 15 de junio</a:t>
            </a:r>
            <a:br>
              <a:rPr lang="es-ES" altLang="es-ES" sz="4000" b="1" u="sng" dirty="0" smtClean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es-ES" altLang="es-ES" sz="1800" b="1" u="sng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Sólo se estimarán solicitudes por:</a:t>
            </a:r>
          </a:p>
        </p:txBody>
      </p:sp>
      <p:sp>
        <p:nvSpPr>
          <p:cNvPr id="9219" name="Rectangle 3"/>
          <p:cNvSpPr>
            <a:spLocks noGrp="1"/>
          </p:cNvSpPr>
          <p:nvPr>
            <p:ph idx="1"/>
          </p:nvPr>
        </p:nvSpPr>
        <p:spPr>
          <a:xfrm>
            <a:off x="251520" y="2147144"/>
            <a:ext cx="8784976" cy="4594224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es-ES" altLang="es-ES" sz="2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1. </a:t>
            </a:r>
            <a:r>
              <a:rPr lang="es-ES" altLang="es-ES" sz="2000" b="1" u="sng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Traslados de localidad.</a:t>
            </a:r>
          </a:p>
          <a:p>
            <a:pPr marL="0" indent="0" algn="just">
              <a:buNone/>
              <a:defRPr/>
            </a:pPr>
            <a:r>
              <a:rPr lang="es-ES" sz="1800" i="1" dirty="0">
                <a:solidFill>
                  <a:srgbClr val="002060"/>
                </a:solidFill>
                <a:latin typeface="Arial Narrow" panose="020B0606020202030204" pitchFamily="34" charset="0"/>
              </a:rPr>
              <a:t>Empadronamiento del </a:t>
            </a:r>
            <a:r>
              <a:rPr lang="es-ES" sz="1800" i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alumno/a solicitante </a:t>
            </a:r>
            <a:r>
              <a:rPr lang="es-ES" sz="1800" b="1" i="1" u="sng" dirty="0">
                <a:solidFill>
                  <a:srgbClr val="002060"/>
                </a:solidFill>
                <a:latin typeface="Arial Narrow" panose="020B0606020202030204" pitchFamily="34" charset="0"/>
              </a:rPr>
              <a:t>con sus progenitores o tutores legales </a:t>
            </a:r>
            <a:r>
              <a:rPr lang="es-ES" sz="1800" i="1" dirty="0">
                <a:solidFill>
                  <a:srgbClr val="002060"/>
                </a:solidFill>
                <a:latin typeface="Arial Narrow" panose="020B0606020202030204" pitchFamily="34" charset="0"/>
              </a:rPr>
              <a:t>en la nueva localidad o certificado laboral expedido por la empresa</a:t>
            </a:r>
            <a:r>
              <a:rPr 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  <a:endParaRPr lang="es-ES" altLang="es-ES" sz="2400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0" indent="0" algn="just">
              <a:buNone/>
              <a:defRPr/>
            </a:pPr>
            <a:r>
              <a:rPr lang="es-ES" altLang="es-ES" sz="2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2.</a:t>
            </a:r>
            <a:r>
              <a:rPr lang="es-ES" altLang="es-ES" sz="2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es-ES" altLang="es-ES" sz="2000" b="1" u="sng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Traslados </a:t>
            </a:r>
            <a:r>
              <a:rPr lang="es-ES" altLang="es-ES" sz="2000" b="1" u="sng" dirty="0">
                <a:solidFill>
                  <a:srgbClr val="C00000"/>
                </a:solidFill>
                <a:latin typeface="Arial Narrow" panose="020B0606020202030204" pitchFamily="34" charset="0"/>
              </a:rPr>
              <a:t>por circunstancias que respondan a casos excepcionales, tales como violencia de género o acoso escolar.</a:t>
            </a:r>
          </a:p>
          <a:p>
            <a:pPr marL="0" indent="0" algn="just">
              <a:buNone/>
            </a:pPr>
            <a:r>
              <a:rPr lang="es-ES" altLang="es-ES" sz="2000" i="1" dirty="0">
                <a:solidFill>
                  <a:srgbClr val="002060"/>
                </a:solidFill>
                <a:latin typeface="Arial Narrow" panose="020B0606020202030204" pitchFamily="34" charset="0"/>
              </a:rPr>
              <a:t>Adjuntar un modelo de solicitud adicional en el que se exponga la circunstancia concurrente en su </a:t>
            </a:r>
            <a:r>
              <a:rPr lang="es-ES" altLang="es-ES" sz="2000" i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caso</a:t>
            </a:r>
            <a:r>
              <a:rPr lang="es-ES" altLang="es-ES" sz="2000" i="1" dirty="0">
                <a:solidFill>
                  <a:srgbClr val="002060"/>
                </a:solidFill>
                <a:latin typeface="Arial Narrow" panose="020B0606020202030204" pitchFamily="34" charset="0"/>
              </a:rPr>
              <a:t>, aportando la documentación acreditativa correspondiente, para su supervisión por el Servicio Provincial de Inspección Educativa.</a:t>
            </a:r>
            <a:r>
              <a:rPr lang="es-ES" altLang="es-ES" sz="2000" b="1" i="1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endParaRPr lang="es-ES" altLang="es-ES" sz="2000" i="1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0" indent="0" algn="just">
              <a:buNone/>
              <a:defRPr/>
            </a:pPr>
            <a:r>
              <a:rPr lang="es-ES" sz="2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3. </a:t>
            </a:r>
            <a:r>
              <a:rPr lang="es-ES" sz="2000" b="1" u="sng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Alumnado </a:t>
            </a:r>
            <a:r>
              <a:rPr lang="es-ES" sz="2000" b="1" u="sng" dirty="0">
                <a:solidFill>
                  <a:srgbClr val="C00000"/>
                </a:solidFill>
                <a:latin typeface="Arial Narrow" panose="020B0606020202030204" pitchFamily="34" charset="0"/>
              </a:rPr>
              <a:t>que no haya participado en el proceso de admisión y deba </a:t>
            </a:r>
            <a:r>
              <a:rPr lang="es-ES" sz="2000" b="1" u="sng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escolarizarse.</a:t>
            </a:r>
          </a:p>
          <a:p>
            <a:pPr marL="0" indent="0" algn="just">
              <a:buNone/>
              <a:defRPr/>
            </a:pPr>
            <a:r>
              <a:rPr lang="es-ES" sz="2000" i="1" dirty="0">
                <a:solidFill>
                  <a:srgbClr val="002060"/>
                </a:solidFill>
                <a:latin typeface="Arial Narrow" panose="020B0606020202030204" pitchFamily="34" charset="0"/>
              </a:rPr>
              <a:t>Empadronamiento del alumno/a solicitante </a:t>
            </a:r>
            <a:r>
              <a:rPr lang="es-ES" sz="2000" b="1" i="1" u="sng" dirty="0">
                <a:solidFill>
                  <a:srgbClr val="002060"/>
                </a:solidFill>
                <a:latin typeface="Arial Narrow" panose="020B0606020202030204" pitchFamily="34" charset="0"/>
              </a:rPr>
              <a:t>con sus progenitores o tutores </a:t>
            </a:r>
            <a:r>
              <a:rPr lang="es-ES" sz="2000" b="1" i="1" u="sng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legales</a:t>
            </a:r>
            <a:r>
              <a:rPr lang="es-ES" sz="2000" i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  <a:endParaRPr lang="es-ES" sz="2400" u="sng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0" indent="0" algn="just">
              <a:buNone/>
              <a:defRPr/>
            </a:pPr>
            <a:r>
              <a:rPr lang="es-ES" sz="2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4. </a:t>
            </a:r>
            <a:r>
              <a:rPr lang="es-ES" sz="2000" b="1" u="sng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Alumnado </a:t>
            </a:r>
            <a:r>
              <a:rPr lang="es-ES" sz="2000" b="1" u="sng" dirty="0">
                <a:solidFill>
                  <a:srgbClr val="C00000"/>
                </a:solidFill>
                <a:latin typeface="Arial Narrow" panose="020B0606020202030204" pitchFamily="34" charset="0"/>
              </a:rPr>
              <a:t>que participó en el proceso de admisión, se le adjudicó cambio de centro y repite </a:t>
            </a:r>
            <a:r>
              <a:rPr lang="es-ES" sz="2000" b="1" u="sng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curso.</a:t>
            </a:r>
            <a:r>
              <a:rPr lang="es-ES" sz="2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</a:p>
          <a:p>
            <a:pPr marL="0" indent="0" algn="just">
              <a:buNone/>
              <a:defRPr/>
            </a:pPr>
            <a:r>
              <a:rPr lang="es-ES" sz="2000" i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Adjuntar </a:t>
            </a:r>
            <a:r>
              <a:rPr lang="es-ES" sz="2000" i="1" dirty="0">
                <a:solidFill>
                  <a:srgbClr val="002060"/>
                </a:solidFill>
                <a:latin typeface="Arial Narrow" panose="020B0606020202030204" pitchFamily="34" charset="0"/>
              </a:rPr>
              <a:t>un modelo de Solicitud de “Expone y solicita</a:t>
            </a:r>
            <a:r>
              <a:rPr lang="es-ES" sz="2000" i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”. </a:t>
            </a:r>
            <a:endParaRPr lang="es-ES" altLang="es-ES" sz="2000" b="1" u="sng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7410">
            <a:off x="7872263" y="229563"/>
            <a:ext cx="738586" cy="1034058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7740352" y="1988840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3" name="CuadroTexto 2"/>
          <p:cNvSpPr txBox="1"/>
          <p:nvPr/>
        </p:nvSpPr>
        <p:spPr>
          <a:xfrm>
            <a:off x="6660232" y="1484784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  <a:defRPr/>
            </a:pPr>
            <a:r>
              <a:rPr lang="es-ES" sz="1600" b="1" dirty="0">
                <a:solidFill>
                  <a:srgbClr val="FF0000"/>
                </a:solidFill>
                <a:latin typeface="Arial Narrow" panose="020B0606020202030204" pitchFamily="34" charset="0"/>
              </a:rPr>
              <a:t>En las solicitudes </a:t>
            </a:r>
            <a:r>
              <a:rPr lang="es-ES" sz="16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extraordinarias NO </a:t>
            </a:r>
            <a:r>
              <a:rPr lang="es-ES" sz="1600" b="1" dirty="0">
                <a:solidFill>
                  <a:srgbClr val="FF0000"/>
                </a:solidFill>
                <a:latin typeface="Arial Narrow" panose="020B0606020202030204" pitchFamily="34" charset="0"/>
              </a:rPr>
              <a:t>se bareman criterios.</a:t>
            </a:r>
            <a:endParaRPr lang="es-ES" altLang="es-ES" sz="1600" b="1" u="sng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2793"/>
            <a:ext cx="9144000" cy="6864921"/>
          </a:xfrm>
          <a:prstGeom prst="rect">
            <a:avLst/>
          </a:prstGeom>
        </p:spPr>
      </p:pic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altLang="es-ES" sz="8000" b="1" dirty="0" smtClean="0">
                <a:solidFill>
                  <a:srgbClr val="002060"/>
                </a:solidFill>
                <a:latin typeface="+mn-lt"/>
              </a:rPr>
              <a:t>	Plazos y fechas</a:t>
            </a:r>
          </a:p>
        </p:txBody>
      </p:sp>
      <p:sp>
        <p:nvSpPr>
          <p:cNvPr id="32771" name="Rectangle 3"/>
          <p:cNvSpPr>
            <a:spLocks noGrp="1"/>
          </p:cNvSpPr>
          <p:nvPr>
            <p:ph idx="1"/>
          </p:nvPr>
        </p:nvSpPr>
        <p:spPr>
          <a:xfrm>
            <a:off x="1043608" y="2132856"/>
            <a:ext cx="7488832" cy="1296144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s-ES" altLang="es-ES" sz="4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1</a:t>
            </a:r>
            <a:r>
              <a:rPr lang="es-ES" altLang="es-ES" sz="4200" b="1" dirty="0">
                <a:solidFill>
                  <a:srgbClr val="002060"/>
                </a:solidFill>
                <a:latin typeface="Arial Narrow" panose="020B0606020202030204" pitchFamily="34" charset="0"/>
              </a:rPr>
              <a:t>. Plazo </a:t>
            </a:r>
            <a:r>
              <a:rPr lang="es-ES" altLang="es-ES" sz="4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de Admisión:</a:t>
            </a:r>
            <a:endParaRPr lang="es-ES" altLang="es-ES" sz="42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marL="1028700" lvl="3" indent="0" fontAlgn="auto">
              <a:spcAft>
                <a:spcPts val="0"/>
              </a:spcAft>
              <a:buNone/>
              <a:defRPr/>
            </a:pPr>
            <a:r>
              <a:rPr lang="es-ES" altLang="es-ES" sz="42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s-ES" altLang="es-ES" sz="42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Del 1 al 26 </a:t>
            </a:r>
            <a:r>
              <a:rPr lang="es-ES" altLang="es-ES" sz="4200" b="1" dirty="0">
                <a:solidFill>
                  <a:srgbClr val="FF0000"/>
                </a:solidFill>
                <a:latin typeface="Arial Narrow" panose="020B0606020202030204" pitchFamily="34" charset="0"/>
              </a:rPr>
              <a:t>de </a:t>
            </a:r>
            <a:r>
              <a:rPr lang="es-ES" altLang="es-ES" sz="42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febrero</a:t>
            </a:r>
          </a:p>
          <a:p>
            <a:pPr marL="1028700" lvl="3" indent="0" fontAlgn="auto">
              <a:spcAft>
                <a:spcPts val="0"/>
              </a:spcAft>
              <a:buNone/>
              <a:defRPr/>
            </a:pPr>
            <a:endParaRPr lang="es-ES" altLang="es-ES" sz="11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marL="1028700" lvl="3" indent="0" fontAlgn="auto">
              <a:spcAft>
                <a:spcPts val="0"/>
              </a:spcAft>
              <a:buNone/>
              <a:defRPr/>
            </a:pPr>
            <a:endParaRPr lang="es-ES" altLang="es-ES" sz="1100" b="1" dirty="0">
              <a:solidFill>
                <a:srgbClr val="7030A0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043608" y="3733582"/>
            <a:ext cx="6840760" cy="1440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altLang="es-ES" sz="4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</a:t>
            </a:r>
            <a:r>
              <a:rPr lang="es-ES" altLang="es-ES" sz="4200" b="1" dirty="0">
                <a:solidFill>
                  <a:srgbClr val="002060"/>
                </a:solidFill>
                <a:latin typeface="Arial Narrow" panose="020B0606020202030204" pitchFamily="34" charset="0"/>
              </a:rPr>
              <a:t>. Plazo Extraordinario:</a:t>
            </a:r>
            <a:endParaRPr lang="es-ES" altLang="es-ES" sz="42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marL="1028700" lvl="3" indent="0" fontAlgn="auto">
              <a:spcAft>
                <a:spcPts val="0"/>
              </a:spcAft>
              <a:buNone/>
              <a:defRPr/>
            </a:pPr>
            <a:r>
              <a:rPr lang="es-ES" altLang="es-ES" sz="4200" b="1" dirty="0">
                <a:solidFill>
                  <a:srgbClr val="FF0000"/>
                </a:solidFill>
                <a:latin typeface="Arial Narrow" panose="020B0606020202030204" pitchFamily="34" charset="0"/>
              </a:rPr>
              <a:t> A partir del </a:t>
            </a:r>
            <a:r>
              <a:rPr lang="es-ES" altLang="es-ES" sz="42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15 </a:t>
            </a:r>
            <a:r>
              <a:rPr lang="es-ES" altLang="es-ES" sz="4200" b="1" dirty="0">
                <a:solidFill>
                  <a:srgbClr val="FF0000"/>
                </a:solidFill>
                <a:latin typeface="Arial Narrow" panose="020B0606020202030204" pitchFamily="34" charset="0"/>
              </a:rPr>
              <a:t>de </a:t>
            </a:r>
            <a:r>
              <a:rPr lang="es-ES" altLang="es-ES" sz="42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junio</a:t>
            </a:r>
            <a:endParaRPr lang="es-ES" altLang="es-ES" sz="42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962880" y="5301208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7030A0"/>
                </a:solidFill>
              </a:rPr>
              <a:t>Desde el 27 de febrero hasta el 14 de junio </a:t>
            </a:r>
          </a:p>
          <a:p>
            <a:pPr algn="ctr"/>
            <a:r>
              <a:rPr lang="es-ES" sz="2400" b="1" dirty="0" smtClean="0">
                <a:solidFill>
                  <a:srgbClr val="7030A0"/>
                </a:solidFill>
              </a:rPr>
              <a:t>NO habrá posibilidad de registro de solicitudes.</a:t>
            </a:r>
            <a:endParaRPr lang="es-ES" sz="2400" b="1" dirty="0">
              <a:solidFill>
                <a:srgbClr val="7030A0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42923">
            <a:off x="325751" y="239034"/>
            <a:ext cx="1180475" cy="1652725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uiExpand="1" build="p"/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4" y="457"/>
            <a:ext cx="9144000" cy="6864921"/>
          </a:xfrm>
          <a:prstGeom prst="rect">
            <a:avLst/>
          </a:prstGeom>
        </p:spPr>
      </p:pic>
      <p:sp>
        <p:nvSpPr>
          <p:cNvPr id="31746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altLang="es-ES" sz="6000" b="1" dirty="0" smtClean="0">
                <a:solidFill>
                  <a:srgbClr val="002060"/>
                </a:solidFill>
                <a:latin typeface="+mn-lt"/>
              </a:rPr>
              <a:t> </a:t>
            </a:r>
          </a:p>
        </p:txBody>
      </p:sp>
      <p:sp>
        <p:nvSpPr>
          <p:cNvPr id="9" name="Esquina doblada 8"/>
          <p:cNvSpPr>
            <a:spLocks noChangeArrowheads="1"/>
          </p:cNvSpPr>
          <p:nvPr/>
        </p:nvSpPr>
        <p:spPr bwMode="auto">
          <a:xfrm>
            <a:off x="243086" y="3257633"/>
            <a:ext cx="8568952" cy="3384376"/>
          </a:xfrm>
          <a:prstGeom prst="foldedCorner">
            <a:avLst>
              <a:gd name="adj" fmla="val 12500"/>
            </a:avLst>
          </a:prstGeom>
          <a:solidFill>
            <a:srgbClr val="E7E6E6"/>
          </a:solidFill>
          <a:ln w="31750">
            <a:solidFill>
              <a:sysClr val="window" lastClr="FFFFFF">
                <a:lumMod val="75000"/>
              </a:sysClr>
            </a:solidFill>
            <a:round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  <a:tabLst>
                <a:tab pos="-3690620" algn="l"/>
              </a:tabLst>
            </a:pPr>
            <a:r>
              <a:rPr lang="es-ES" sz="2400" b="1" dirty="0" smtClean="0">
                <a:ln w="6604" cap="flat" cmpd="sng" algn="ctr">
                  <a:solidFill>
                    <a:srgbClr val="ED7D31"/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outerShdw dist="38100" dir="2700000" algn="tl">
                    <a:schemeClr val="accent2"/>
                  </a:outerShdw>
                </a:effectLst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¡MUY IMPORTANTE! </a:t>
            </a:r>
            <a:endParaRPr lang="es-ES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-3690620" algn="l"/>
              </a:tabLst>
            </a:pPr>
            <a:r>
              <a:rPr lang="es-ES" sz="1800" b="1" dirty="0" smtClean="0">
                <a:ln w="6604" cap="flat" cmpd="sng" algn="ctr">
                  <a:solidFill>
                    <a:srgbClr val="ED7D31"/>
                  </a:solidFill>
                  <a:prstDash val="solid"/>
                  <a:round/>
                </a:ln>
                <a:noFill/>
                <a:effectLst>
                  <a:outerShdw dist="38100" dir="2700000" algn="tl">
                    <a:schemeClr val="accent2"/>
                  </a:outerShdw>
                </a:effectLst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ES" sz="1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-3690620" algn="l"/>
              </a:tabLst>
            </a:pPr>
            <a:r>
              <a:rPr lang="es-ES" sz="1800" b="1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MATRICULACIÓN </a:t>
            </a:r>
            <a:r>
              <a:rPr lang="es-ES" sz="1800" b="1" dirty="0" smtClean="0">
                <a:solidFill>
                  <a:srgbClr val="FF000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LOS PLAZOS ESTABLECIDOS</a:t>
            </a:r>
            <a:r>
              <a:rPr 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800" b="1" u="sng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 OBLIGATORIA</a:t>
            </a:r>
            <a:r>
              <a:rPr lang="es-ES" sz="1800" b="1" dirty="0" smtClean="0">
                <a:solidFill>
                  <a:srgbClr val="FF000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SIN EXCEPCIÓN.</a:t>
            </a:r>
            <a:endParaRPr lang="es-ES" sz="1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-3690620" algn="l"/>
              </a:tabLst>
            </a:pPr>
            <a:r>
              <a:rPr lang="es-ES" sz="1800" b="1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ES" sz="1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-3690620" algn="l"/>
              </a:tabLst>
            </a:pPr>
            <a:r>
              <a:rPr lang="es-ES" sz="1800" b="1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ALUMNO/A QUE NO SE MATRICULE EN ESTOS PLAZOS, </a:t>
            </a:r>
            <a:r>
              <a:rPr lang="es-ES" sz="1800" b="1" u="sng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PERDERÁ LA PLAZA ADJUDICADA,</a:t>
            </a:r>
            <a:r>
              <a:rPr lang="es-ES" sz="1800" b="1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OFERTÁNDOSE COMO VACANTE RESULTANTE O A SOLICITANTES DE PLAZO EXTRAORDINARIO.</a:t>
            </a:r>
            <a:endParaRPr lang="es-ES" sz="1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es-ES" sz="1800" dirty="0"/>
          </a:p>
          <a:p>
            <a:pPr algn="ctr">
              <a:spcAft>
                <a:spcPts val="0"/>
              </a:spcAft>
            </a:pPr>
            <a:r>
              <a:rPr lang="es-ES" sz="1800" b="1" dirty="0" smtClean="0">
                <a:solidFill>
                  <a:schemeClr val="accent6">
                    <a:lumMod val="50000"/>
                  </a:schemeClr>
                </a:solidFill>
              </a:rPr>
              <a:t>La </a:t>
            </a:r>
            <a:r>
              <a:rPr lang="es-ES" sz="1800" b="1" dirty="0">
                <a:solidFill>
                  <a:schemeClr val="accent6">
                    <a:lumMod val="50000"/>
                  </a:schemeClr>
                </a:solidFill>
              </a:rPr>
              <a:t>PRE-MATRÍCULA o recogida de información de elección de materias que se realiza en los centros hacia finales de mayo/junio, </a:t>
            </a:r>
            <a:endParaRPr lang="es-ES" sz="1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spcAft>
                <a:spcPts val="0"/>
              </a:spcAft>
            </a:pPr>
            <a:r>
              <a:rPr lang="es-ES" sz="1800" b="1" u="sng" dirty="0" smtClean="0">
                <a:solidFill>
                  <a:schemeClr val="accent6">
                    <a:lumMod val="50000"/>
                  </a:schemeClr>
                </a:solidFill>
              </a:rPr>
              <a:t>NO </a:t>
            </a:r>
            <a:r>
              <a:rPr lang="es-ES" sz="1800" b="1" u="sng" dirty="0">
                <a:solidFill>
                  <a:schemeClr val="accent6">
                    <a:lumMod val="50000"/>
                  </a:schemeClr>
                </a:solidFill>
              </a:rPr>
              <a:t>ES UNA MATRÍCULA OFICIAL.  </a:t>
            </a:r>
          </a:p>
          <a:p>
            <a:pPr algn="ctr">
              <a:spcAft>
                <a:spcPts val="0"/>
              </a:spcAft>
            </a:pPr>
            <a:r>
              <a:rPr lang="es-ES" sz="2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s-E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7410">
            <a:off x="8239371" y="136479"/>
            <a:ext cx="530231" cy="74235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243086" y="1002881"/>
            <a:ext cx="856895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s-ES" sz="1600" b="1" dirty="0">
                <a:solidFill>
                  <a:srgbClr val="000000"/>
                </a:solidFill>
                <a:ea typeface="Calibri" panose="020F0502020204030204" pitchFamily="34" charset="0"/>
              </a:rPr>
              <a:t>Todo el alumnado que haya obtenido un puesto escolar en el presente proceso de admisión, deberá formalizar la matrícula </a:t>
            </a:r>
            <a:r>
              <a:rPr lang="es-ES" sz="1600" b="1" u="sng" dirty="0">
                <a:solidFill>
                  <a:srgbClr val="000000"/>
                </a:solidFill>
                <a:ea typeface="Calibri" panose="020F0502020204030204" pitchFamily="34" charset="0"/>
              </a:rPr>
              <a:t>en el centro en el que haya sido asignado o a través de la plataforma </a:t>
            </a:r>
            <a:r>
              <a:rPr lang="es-ES" sz="1600" b="1" u="sng" dirty="0" smtClean="0">
                <a:solidFill>
                  <a:srgbClr val="000000"/>
                </a:solidFill>
                <a:ea typeface="Calibri" panose="020F0502020204030204" pitchFamily="34" charset="0"/>
              </a:rPr>
              <a:t>EducamosCLM</a:t>
            </a:r>
            <a:r>
              <a:rPr lang="es-ES" sz="16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  </a:t>
            </a:r>
            <a:r>
              <a:rPr lang="es-ES" sz="1600" b="1" u="sng" dirty="0" smtClean="0">
                <a:solidFill>
                  <a:srgbClr val="000000"/>
                </a:solidFill>
                <a:ea typeface="Calibri" panose="020F0502020204030204" pitchFamily="34" charset="0"/>
                <a:hlinkClick r:id="rId4"/>
              </a:rPr>
              <a:t>https</a:t>
            </a:r>
            <a:r>
              <a:rPr lang="es-ES" sz="1600" b="1" u="sng" dirty="0">
                <a:solidFill>
                  <a:srgbClr val="000000"/>
                </a:solidFill>
                <a:ea typeface="Calibri" panose="020F0502020204030204" pitchFamily="34" charset="0"/>
                <a:hlinkClick r:id="rId4"/>
              </a:rPr>
              <a:t>://educamosclm.castillalamancha.es</a:t>
            </a:r>
            <a:endParaRPr lang="es-ES" sz="1600" b="1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ES" sz="1100" dirty="0">
                <a:solidFill>
                  <a:srgbClr val="000000"/>
                </a:solidFill>
                <a:ea typeface="Calibri" panose="020F0502020204030204" pitchFamily="34" charset="0"/>
              </a:rPr>
              <a:t> </a:t>
            </a:r>
            <a:endParaRPr lang="es-ES" sz="1200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marL="742950" lvl="1" indent="-285750" algn="just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ES" sz="1600" b="1" u="sng" dirty="0">
                <a:solidFill>
                  <a:srgbClr val="000000"/>
                </a:solidFill>
                <a:ea typeface="Calibri" panose="020F0502020204030204" pitchFamily="34" charset="0"/>
              </a:rPr>
              <a:t>Infantil y Primaria</a:t>
            </a:r>
            <a:r>
              <a:rPr lang="es-ES" sz="1600" dirty="0">
                <a:solidFill>
                  <a:srgbClr val="000000"/>
                </a:solidFill>
                <a:ea typeface="Calibri" panose="020F0502020204030204" pitchFamily="34" charset="0"/>
              </a:rPr>
              <a:t>: </a:t>
            </a:r>
            <a:r>
              <a:rPr lang="es-ES" sz="1600" dirty="0" smtClean="0">
                <a:solidFill>
                  <a:srgbClr val="000000"/>
                </a:solidFill>
                <a:ea typeface="Calibri" panose="020F0502020204030204" pitchFamily="34" charset="0"/>
              </a:rPr>
              <a:t>desde </a:t>
            </a:r>
            <a:r>
              <a:rPr lang="es-ES" sz="1600" dirty="0">
                <a:solidFill>
                  <a:srgbClr val="000000"/>
                </a:solidFill>
                <a:ea typeface="Calibri" panose="020F0502020204030204" pitchFamily="34" charset="0"/>
              </a:rPr>
              <a:t>el </a:t>
            </a:r>
            <a:r>
              <a:rPr lang="es-ES" sz="1600" b="1" dirty="0">
                <a:solidFill>
                  <a:srgbClr val="000000"/>
                </a:solidFill>
                <a:ea typeface="Calibri" panose="020F0502020204030204" pitchFamily="34" charset="0"/>
              </a:rPr>
              <a:t>29 de junio y el 6 de julio de 2021</a:t>
            </a:r>
            <a:r>
              <a:rPr lang="es-ES" sz="1600" dirty="0">
                <a:solidFill>
                  <a:srgbClr val="000000"/>
                </a:solidFill>
                <a:ea typeface="Calibri" panose="020F0502020204030204" pitchFamily="34" charset="0"/>
              </a:rPr>
              <a:t>, ambos inclusive</a:t>
            </a:r>
            <a:r>
              <a:rPr lang="es-ES" sz="1600" dirty="0" smtClean="0">
                <a:solidFill>
                  <a:srgbClr val="000000"/>
                </a:solidFill>
                <a:ea typeface="Calibri" panose="020F0502020204030204" pitchFamily="34" charset="0"/>
              </a:rPr>
              <a:t>.</a:t>
            </a:r>
          </a:p>
          <a:p>
            <a:pPr lvl="1" algn="just">
              <a:spcAft>
                <a:spcPts val="0"/>
              </a:spcAft>
            </a:pPr>
            <a:r>
              <a:rPr lang="es-ES" sz="1600" dirty="0" smtClean="0">
                <a:solidFill>
                  <a:srgbClr val="000000"/>
                </a:solidFill>
                <a:ea typeface="Calibri" panose="020F0502020204030204" pitchFamily="34" charset="0"/>
              </a:rPr>
              <a:t> </a:t>
            </a:r>
            <a:endParaRPr lang="es-ES" sz="1600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marL="742950" lvl="1" indent="-285750" algn="just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ES" sz="1600" b="1" u="sng" dirty="0">
                <a:solidFill>
                  <a:srgbClr val="000000"/>
                </a:solidFill>
                <a:ea typeface="Calibri" panose="020F0502020204030204" pitchFamily="34" charset="0"/>
              </a:rPr>
              <a:t>ESO y Bachillerato</a:t>
            </a:r>
            <a:r>
              <a:rPr lang="es-ES" sz="1600" u="sng" dirty="0">
                <a:solidFill>
                  <a:srgbClr val="000000"/>
                </a:solidFill>
                <a:ea typeface="Calibri" panose="020F0502020204030204" pitchFamily="34" charset="0"/>
              </a:rPr>
              <a:t>:</a:t>
            </a:r>
            <a:r>
              <a:rPr lang="es-ES" sz="1600" dirty="0">
                <a:solidFill>
                  <a:srgbClr val="000000"/>
                </a:solidFill>
                <a:ea typeface="Calibri" panose="020F0502020204030204" pitchFamily="34" charset="0"/>
              </a:rPr>
              <a:t> </a:t>
            </a:r>
            <a:r>
              <a:rPr lang="es-ES" sz="1600" dirty="0" smtClean="0">
                <a:solidFill>
                  <a:srgbClr val="000000"/>
                </a:solidFill>
                <a:ea typeface="Calibri" panose="020F0502020204030204" pitchFamily="34" charset="0"/>
              </a:rPr>
              <a:t>desde el </a:t>
            </a:r>
            <a:r>
              <a:rPr lang="es-ES" sz="1600" b="1" dirty="0">
                <a:solidFill>
                  <a:srgbClr val="000000"/>
                </a:solidFill>
                <a:ea typeface="Calibri" panose="020F0502020204030204" pitchFamily="34" charset="0"/>
              </a:rPr>
              <a:t>29 de junio y el 9 de julio de 2021</a:t>
            </a:r>
            <a:r>
              <a:rPr lang="es-ES" sz="1600" dirty="0">
                <a:solidFill>
                  <a:srgbClr val="000000"/>
                </a:solidFill>
                <a:ea typeface="Calibri" panose="020F0502020204030204" pitchFamily="34" charset="0"/>
              </a:rPr>
              <a:t>, ambos inclusive</a:t>
            </a:r>
            <a:r>
              <a:rPr lang="es-ES" sz="1600" dirty="0" smtClean="0">
                <a:solidFill>
                  <a:srgbClr val="000000"/>
                </a:solidFill>
                <a:ea typeface="Calibri" panose="020F0502020204030204" pitchFamily="34" charset="0"/>
              </a:rPr>
              <a:t>.</a:t>
            </a:r>
          </a:p>
          <a:p>
            <a:pPr lvl="1" algn="just">
              <a:spcAft>
                <a:spcPts val="0"/>
              </a:spcAft>
            </a:pPr>
            <a:r>
              <a:rPr lang="es-ES" sz="1600" dirty="0" smtClean="0">
                <a:solidFill>
                  <a:srgbClr val="000000"/>
                </a:solidFill>
                <a:ea typeface="Calibri" panose="020F0502020204030204" pitchFamily="34" charset="0"/>
              </a:rPr>
              <a:t> </a:t>
            </a:r>
            <a:endParaRPr lang="es-ES" sz="1600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marL="742950" lvl="1" indent="-285750" algn="just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ES" sz="1600" b="1" u="sng" dirty="0">
                <a:solidFill>
                  <a:srgbClr val="000000"/>
                </a:solidFill>
                <a:ea typeface="Calibri" panose="020F0502020204030204" pitchFamily="34" charset="0"/>
              </a:rPr>
              <a:t>Proceso de vacantes resultantes</a:t>
            </a:r>
            <a:r>
              <a:rPr lang="es-ES" sz="1600" u="sng" dirty="0">
                <a:solidFill>
                  <a:srgbClr val="000000"/>
                </a:solidFill>
                <a:ea typeface="Calibri" panose="020F0502020204030204" pitchFamily="34" charset="0"/>
              </a:rPr>
              <a:t>:</a:t>
            </a:r>
            <a:r>
              <a:rPr lang="es-ES" sz="1600" dirty="0">
                <a:solidFill>
                  <a:srgbClr val="000000"/>
                </a:solidFill>
                <a:ea typeface="Calibri" panose="020F0502020204030204" pitchFamily="34" charset="0"/>
              </a:rPr>
              <a:t> </a:t>
            </a:r>
            <a:r>
              <a:rPr lang="es-ES" sz="1600" b="1" dirty="0">
                <a:solidFill>
                  <a:srgbClr val="000000"/>
                </a:solidFill>
                <a:ea typeface="Calibri" panose="020F0502020204030204" pitchFamily="34" charset="0"/>
              </a:rPr>
              <a:t>1 y 2 de septiembre</a:t>
            </a:r>
            <a:endParaRPr lang="es-ES" sz="1600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ES" sz="1100" dirty="0">
                <a:solidFill>
                  <a:srgbClr val="000000"/>
                </a:solidFill>
                <a:ea typeface="Calibri" panose="020F0502020204030204" pitchFamily="34" charset="0"/>
              </a:rPr>
              <a:t> </a:t>
            </a:r>
            <a:endParaRPr lang="es-ES" sz="1200" dirty="0">
              <a:solidFill>
                <a:srgbClr val="000000"/>
              </a:solidFill>
              <a:ea typeface="Calibri" panose="020F050202020403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403648" y="194679"/>
            <a:ext cx="56817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" b="1" u="sng" dirty="0" smtClean="0">
                <a:solidFill>
                  <a:srgbClr val="002060"/>
                </a:solidFill>
              </a:rPr>
              <a:t>MATRICULACIÓN</a:t>
            </a:r>
            <a:endParaRPr lang="es-ES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4" y="457"/>
            <a:ext cx="9144000" cy="6864921"/>
          </a:xfrm>
          <a:prstGeom prst="rect">
            <a:avLst/>
          </a:prstGeom>
        </p:spPr>
      </p:pic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126268" y="980728"/>
            <a:ext cx="8910228" cy="4752528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1F4D7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467544" y="1412776"/>
            <a:ext cx="828056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7940" algn="just">
              <a:spcAft>
                <a:spcPts val="0"/>
              </a:spcAft>
            </a:pPr>
            <a:r>
              <a:rPr lang="es-ES" sz="2800" dirty="0">
                <a:solidFill>
                  <a:srgbClr val="FFFFFF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SI TIENE UN </a:t>
            </a:r>
            <a:r>
              <a:rPr lang="es-ES" sz="2800" b="1" u="sng" dirty="0">
                <a:solidFill>
                  <a:srgbClr val="FFFFFF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PROBLEMA DE TIPO TÉCNICO</a:t>
            </a:r>
            <a:r>
              <a:rPr lang="es-ES" sz="2800" dirty="0">
                <a:solidFill>
                  <a:srgbClr val="FFFFFF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 CON LA PLATAFORMA EDUCAMOSCLM, HA DE ENVIAR UN CORREO ELECTRÓNICO A </a:t>
            </a:r>
            <a:endParaRPr lang="es-ES" sz="2800" dirty="0" smtClean="0">
              <a:solidFill>
                <a:srgbClr val="FFFFFF"/>
              </a:solidFill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 marR="27940" algn="ctr">
              <a:spcAft>
                <a:spcPts val="0"/>
              </a:spcAft>
            </a:pPr>
            <a:r>
              <a:rPr lang="es-ES" sz="3200" u="sng" dirty="0" smtClean="0">
                <a:solidFill>
                  <a:srgbClr val="FFFFFF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educamosclm@jccm.es</a:t>
            </a:r>
          </a:p>
          <a:p>
            <a:pPr marR="27940">
              <a:spcAft>
                <a:spcPts val="0"/>
              </a:spcAft>
            </a:pPr>
            <a:endParaRPr lang="es-ES" sz="2800" u="sng" dirty="0">
              <a:solidFill>
                <a:srgbClr val="FFFFFF"/>
              </a:solidFill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 marR="27940" algn="just">
              <a:spcAft>
                <a:spcPts val="0"/>
              </a:spcAft>
            </a:pPr>
            <a:r>
              <a:rPr lang="es-ES" sz="2400" dirty="0" smtClean="0">
                <a:solidFill>
                  <a:srgbClr val="FFFFFF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INDIQUE </a:t>
            </a:r>
            <a:r>
              <a:rPr lang="es-ES" sz="2400" dirty="0">
                <a:solidFill>
                  <a:srgbClr val="FFFFFF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NOMBRE Y APELLIDOS, DNI, Y DATOS COMPLETOS DEL PROBLEMA QUE TIENE (NOMBRE COMPLETO DEL ALUMNO, CURSO SOLICITADO, ETC). CUANTOS MÁS DATOS MEJOR PARA QUE LE PODAMOS ATENDER SIN VOLVER A PEDIRLE INFORMACIÓN.</a:t>
            </a:r>
            <a:endParaRPr lang="es-E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597418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008"/>
            <a:ext cx="9162764" cy="687900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7410">
            <a:off x="8042494" y="159531"/>
            <a:ext cx="774256" cy="1083998"/>
          </a:xfrm>
          <a:prstGeom prst="rect">
            <a:avLst/>
          </a:prstGeom>
        </p:spPr>
      </p:pic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131782"/>
              </p:ext>
            </p:extLst>
          </p:nvPr>
        </p:nvGraphicFramePr>
        <p:xfrm>
          <a:off x="179512" y="548680"/>
          <a:ext cx="2667000" cy="173355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98199798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974601968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1029599246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3174596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103267829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76603873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741162467"/>
                    </a:ext>
                  </a:extLst>
                </a:gridCol>
              </a:tblGrid>
              <a:tr h="219075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ENERO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9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6783616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9663310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661435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7710430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3738394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8165356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4969295"/>
                  </a:ext>
                </a:extLst>
              </a:tr>
              <a:tr h="200025"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s-E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Descanso 1er Trimestre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705011"/>
                  </a:ext>
                </a:extLst>
              </a:tr>
            </a:tbl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4139952" y="260648"/>
            <a:ext cx="3446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CALENDARIO</a:t>
            </a:r>
            <a:endParaRPr lang="es-ES" sz="36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259425"/>
              </p:ext>
            </p:extLst>
          </p:nvPr>
        </p:nvGraphicFramePr>
        <p:xfrm>
          <a:off x="3090686" y="1450569"/>
          <a:ext cx="5338936" cy="622982"/>
        </p:xfrm>
        <a:graphic>
          <a:graphicData uri="http://schemas.openxmlformats.org/drawingml/2006/table">
            <a:tbl>
              <a:tblPr/>
              <a:tblGrid>
                <a:gridCol w="232128">
                  <a:extLst>
                    <a:ext uri="{9D8B030D-6E8A-4147-A177-3AD203B41FA5}">
                      <a16:colId xmlns:a16="http://schemas.microsoft.com/office/drawing/2014/main" val="2342755681"/>
                    </a:ext>
                  </a:extLst>
                </a:gridCol>
                <a:gridCol w="5106808">
                  <a:extLst>
                    <a:ext uri="{9D8B030D-6E8A-4147-A177-3AD203B41FA5}">
                      <a16:colId xmlns:a16="http://schemas.microsoft.com/office/drawing/2014/main" val="2789327058"/>
                    </a:ext>
                  </a:extLst>
                </a:gridCol>
              </a:tblGrid>
              <a:tr h="383374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/>
                      </a:r>
                      <a:b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12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 enero Publicación de la Resolución de la Convocatoria de Admisión 2021-22.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6388050"/>
                  </a:ext>
                </a:extLst>
              </a:tr>
              <a:tr h="23960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26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 enero: 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Publicación Resoluciones Provinciales</a:t>
                      </a:r>
                      <a:r>
                        <a:rPr lang="es-E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- 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áreas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 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influencia,</a:t>
                      </a:r>
                      <a:r>
                        <a:rPr lang="es-E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adscripciones y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vacantes</a:t>
                      </a:r>
                      <a:r>
                        <a:rPr lang="es-E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provisionales. 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3556911"/>
                  </a:ext>
                </a:extLst>
              </a:tr>
            </a:tbl>
          </a:graphicData>
        </a:graphic>
      </p:graphicFrame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056198"/>
              </p:ext>
            </p:extLst>
          </p:nvPr>
        </p:nvGraphicFramePr>
        <p:xfrm>
          <a:off x="196498" y="2844936"/>
          <a:ext cx="2667000" cy="1533525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76872471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46974184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681281859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46031823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1790200776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88101469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77170959"/>
                    </a:ext>
                  </a:extLst>
                </a:gridCol>
              </a:tblGrid>
              <a:tr h="219075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FEBRERO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9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6470665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1553290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0344490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0713792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934477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7313842"/>
                  </a:ext>
                </a:extLst>
              </a:tr>
              <a:tr h="219075"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s-E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 y 16 - </a:t>
                      </a:r>
                      <a:r>
                        <a:rPr lang="es-E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Dias</a:t>
                      </a:r>
                      <a:r>
                        <a:rPr lang="es-E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de libre disposición o Carnaval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8378296"/>
                  </a:ext>
                </a:extLst>
              </a:tr>
            </a:tbl>
          </a:graphicData>
        </a:graphic>
      </p:graphicFrame>
      <p:graphicFrame>
        <p:nvGraphicFramePr>
          <p:cNvPr id="15" name="Tab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104750"/>
              </p:ext>
            </p:extLst>
          </p:nvPr>
        </p:nvGraphicFramePr>
        <p:xfrm>
          <a:off x="3090685" y="3684276"/>
          <a:ext cx="5600022" cy="320788"/>
        </p:xfrm>
        <a:graphic>
          <a:graphicData uri="http://schemas.openxmlformats.org/drawingml/2006/table">
            <a:tbl>
              <a:tblPr/>
              <a:tblGrid>
                <a:gridCol w="243480">
                  <a:extLst>
                    <a:ext uri="{9D8B030D-6E8A-4147-A177-3AD203B41FA5}">
                      <a16:colId xmlns:a16="http://schemas.microsoft.com/office/drawing/2014/main" val="2416529387"/>
                    </a:ext>
                  </a:extLst>
                </a:gridCol>
                <a:gridCol w="5356542">
                  <a:extLst>
                    <a:ext uri="{9D8B030D-6E8A-4147-A177-3AD203B41FA5}">
                      <a16:colId xmlns:a16="http://schemas.microsoft.com/office/drawing/2014/main" val="808829276"/>
                    </a:ext>
                  </a:extLst>
                </a:gridCol>
              </a:tblGrid>
              <a:tr h="32078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Del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de febrero al 26 de febrero: plazo de presentación de </a:t>
                      </a: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solicitudes.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4965739"/>
                  </a:ext>
                </a:extLst>
              </a:tr>
            </a:tbl>
          </a:graphicData>
        </a:graphic>
      </p:graphicFrame>
      <p:graphicFrame>
        <p:nvGraphicFramePr>
          <p:cNvPr id="16" name="Tab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763141"/>
              </p:ext>
            </p:extLst>
          </p:nvPr>
        </p:nvGraphicFramePr>
        <p:xfrm>
          <a:off x="196498" y="4751455"/>
          <a:ext cx="2667000" cy="173355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1510197127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15143528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179029645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01184368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1969071707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70160238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268664616"/>
                    </a:ext>
                  </a:extLst>
                </a:gridCol>
              </a:tblGrid>
              <a:tr h="219075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MARZO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9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5463404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8574122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4438567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9723115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5688951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0122469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8565"/>
                  </a:ext>
                </a:extLst>
              </a:tr>
              <a:tr h="200025"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s-E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Descanso 2º Trimestre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79874"/>
                  </a:ext>
                </a:extLst>
              </a:tr>
            </a:tbl>
          </a:graphicData>
        </a:graphic>
      </p:graphicFrame>
      <p:graphicFrame>
        <p:nvGraphicFramePr>
          <p:cNvPr id="17" name="Tab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677146"/>
              </p:ext>
            </p:extLst>
          </p:nvPr>
        </p:nvGraphicFramePr>
        <p:xfrm>
          <a:off x="3064972" y="5615789"/>
          <a:ext cx="5625735" cy="274320"/>
        </p:xfrm>
        <a:graphic>
          <a:graphicData uri="http://schemas.openxmlformats.org/drawingml/2006/table">
            <a:tbl>
              <a:tblPr/>
              <a:tblGrid>
                <a:gridCol w="244598">
                  <a:extLst>
                    <a:ext uri="{9D8B030D-6E8A-4147-A177-3AD203B41FA5}">
                      <a16:colId xmlns:a16="http://schemas.microsoft.com/office/drawing/2014/main" val="2416529387"/>
                    </a:ext>
                  </a:extLst>
                </a:gridCol>
                <a:gridCol w="5381137">
                  <a:extLst>
                    <a:ext uri="{9D8B030D-6E8A-4147-A177-3AD203B41FA5}">
                      <a16:colId xmlns:a16="http://schemas.microsoft.com/office/drawing/2014/main" val="808829276"/>
                    </a:ext>
                  </a:extLst>
                </a:gridCol>
              </a:tblGrid>
              <a:tr h="178904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900" b="1" dirty="0" smtClean="0">
                          <a:latin typeface="Arial Narrow" panose="020B0606020202030204" pitchFamily="34" charset="0"/>
                        </a:rPr>
                        <a:t> Marzo:</a:t>
                      </a:r>
                      <a:r>
                        <a:rPr lang="es-ES" sz="900" b="1" baseline="0" dirty="0" smtClean="0">
                          <a:latin typeface="Arial Narrow" panose="020B0606020202030204" pitchFamily="34" charset="0"/>
                        </a:rPr>
                        <a:t> Gestión de solicitudes</a:t>
                      </a:r>
                      <a:endParaRPr lang="es-ES" sz="900" b="1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49657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0659194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008"/>
            <a:ext cx="9162764" cy="6879008"/>
          </a:xfrm>
          <a:prstGeom prst="rect">
            <a:avLst/>
          </a:prstGeom>
        </p:spPr>
      </p:pic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579292"/>
              </p:ext>
            </p:extLst>
          </p:nvPr>
        </p:nvGraphicFramePr>
        <p:xfrm>
          <a:off x="203998" y="358695"/>
          <a:ext cx="2667000" cy="1952625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354171892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4073622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52415223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404697006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32957965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1903346388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1299139050"/>
                    </a:ext>
                  </a:extLst>
                </a:gridCol>
              </a:tblGrid>
              <a:tr h="219075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ABRIL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9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0032304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315932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5966507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904851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6383548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8499980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902626"/>
                  </a:ext>
                </a:extLst>
              </a:tr>
              <a:tr h="219075"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s-ES" sz="900" b="0" i="1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Descanso 2º trimestre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4126915"/>
                  </a:ext>
                </a:extLst>
              </a:tr>
              <a:tr h="200025"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s-E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 y 30 descanso lectivo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512635"/>
                  </a:ext>
                </a:extLst>
              </a:tr>
            </a:tbl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579098"/>
              </p:ext>
            </p:extLst>
          </p:nvPr>
        </p:nvGraphicFramePr>
        <p:xfrm>
          <a:off x="2987824" y="1052736"/>
          <a:ext cx="5832648" cy="648072"/>
        </p:xfrm>
        <a:graphic>
          <a:graphicData uri="http://schemas.openxmlformats.org/drawingml/2006/table">
            <a:tbl>
              <a:tblPr/>
              <a:tblGrid>
                <a:gridCol w="253594">
                  <a:extLst>
                    <a:ext uri="{9D8B030D-6E8A-4147-A177-3AD203B41FA5}">
                      <a16:colId xmlns:a16="http://schemas.microsoft.com/office/drawing/2014/main" val="1002672259"/>
                    </a:ext>
                  </a:extLst>
                </a:gridCol>
                <a:gridCol w="5579054">
                  <a:extLst>
                    <a:ext uri="{9D8B030D-6E8A-4147-A177-3AD203B41FA5}">
                      <a16:colId xmlns:a16="http://schemas.microsoft.com/office/drawing/2014/main" val="2617754743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26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 abril: Publicación del Baremo Provisional.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17818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27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 abril: Comienza el plazo de reclamaciones al baremo provisional.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9989466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28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 abril: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Sorteo público para resolver situaciones de 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empate.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956864"/>
                  </a:ext>
                </a:extLst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830294"/>
              </p:ext>
            </p:extLst>
          </p:nvPr>
        </p:nvGraphicFramePr>
        <p:xfrm>
          <a:off x="199304" y="2605060"/>
          <a:ext cx="2667000" cy="1952625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89231001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57157943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135173388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20928982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92888718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40855408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784541075"/>
                    </a:ext>
                  </a:extLst>
                </a:gridCol>
              </a:tblGrid>
              <a:tr h="219075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MAYO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9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8506736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822878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393421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3083412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7007892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8122973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8425723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8292417"/>
                  </a:ext>
                </a:extLst>
              </a:tr>
              <a:tr h="200025"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s-E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31 de Mayo día de la Comunidad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831450"/>
                  </a:ext>
                </a:extLst>
              </a:tr>
            </a:tbl>
          </a:graphicData>
        </a:graphic>
      </p:graphicFrame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992967"/>
              </p:ext>
            </p:extLst>
          </p:nvPr>
        </p:nvGraphicFramePr>
        <p:xfrm>
          <a:off x="3016094" y="3115502"/>
          <a:ext cx="5776108" cy="931740"/>
        </p:xfrm>
        <a:graphic>
          <a:graphicData uri="http://schemas.openxmlformats.org/drawingml/2006/table">
            <a:tbl>
              <a:tblPr/>
              <a:tblGrid>
                <a:gridCol w="251136">
                  <a:extLst>
                    <a:ext uri="{9D8B030D-6E8A-4147-A177-3AD203B41FA5}">
                      <a16:colId xmlns:a16="http://schemas.microsoft.com/office/drawing/2014/main" val="2369356212"/>
                    </a:ext>
                  </a:extLst>
                </a:gridCol>
                <a:gridCol w="5524972">
                  <a:extLst>
                    <a:ext uri="{9D8B030D-6E8A-4147-A177-3AD203B41FA5}">
                      <a16:colId xmlns:a16="http://schemas.microsoft.com/office/drawing/2014/main" val="3742765399"/>
                    </a:ext>
                  </a:extLst>
                </a:gridCol>
              </a:tblGrid>
              <a:tr h="205531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3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 mayo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: Último día de reclamaciones al Baremo provisional.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6409817"/>
                  </a:ext>
                </a:extLst>
              </a:tr>
              <a:tr h="315147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Del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 al 21 de mayo: 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Comunicación,</a:t>
                      </a:r>
                      <a:r>
                        <a:rPr lang="es-E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carácter provisional, sobre la escolarización del Alumnado de Inclusión Educativa a familias.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324067"/>
                  </a:ext>
                </a:extLst>
              </a:tr>
              <a:tr h="205531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28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 mayo: Publicación del Baremo Definitivo y la </a:t>
                      </a: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Asignación Provisional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2482531"/>
                  </a:ext>
                </a:extLst>
              </a:tr>
              <a:tr h="205531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29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 mayo: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Comienza el plazo de reclamaciones a la asignación provisional.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7740670"/>
                  </a:ext>
                </a:extLst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227427"/>
              </p:ext>
            </p:extLst>
          </p:nvPr>
        </p:nvGraphicFramePr>
        <p:xfrm>
          <a:off x="199304" y="4908888"/>
          <a:ext cx="2667000" cy="175260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303073456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1288328886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04147108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183957557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7929109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30605041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595465934"/>
                    </a:ext>
                  </a:extLst>
                </a:gridCol>
              </a:tblGrid>
              <a:tr h="219075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JUNIO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9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300491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791202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3796392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4914812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87686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9570926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9274952"/>
                  </a:ext>
                </a:extLst>
              </a:tr>
              <a:tr h="219075"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s-E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3 - Corpus Christi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137243"/>
                  </a:ext>
                </a:extLst>
              </a:tr>
            </a:tbl>
          </a:graphicData>
        </a:graphic>
      </p:graphicFrame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799812"/>
              </p:ext>
            </p:extLst>
          </p:nvPr>
        </p:nvGraphicFramePr>
        <p:xfrm>
          <a:off x="3131840" y="4932412"/>
          <a:ext cx="5660362" cy="1610136"/>
        </p:xfrm>
        <a:graphic>
          <a:graphicData uri="http://schemas.openxmlformats.org/drawingml/2006/table">
            <a:tbl>
              <a:tblPr/>
              <a:tblGrid>
                <a:gridCol w="246103">
                  <a:extLst>
                    <a:ext uri="{9D8B030D-6E8A-4147-A177-3AD203B41FA5}">
                      <a16:colId xmlns:a16="http://schemas.microsoft.com/office/drawing/2014/main" val="2380116127"/>
                    </a:ext>
                  </a:extLst>
                </a:gridCol>
                <a:gridCol w="5414259">
                  <a:extLst>
                    <a:ext uri="{9D8B030D-6E8A-4147-A177-3AD203B41FA5}">
                      <a16:colId xmlns:a16="http://schemas.microsoft.com/office/drawing/2014/main" val="3550386771"/>
                    </a:ext>
                  </a:extLst>
                </a:gridCol>
              </a:tblGrid>
              <a:tr h="178904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4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 junio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: Último día de reclamaciones a la 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asignación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provisional.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280920"/>
                  </a:ext>
                </a:extLst>
              </a:tr>
              <a:tr h="178904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15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 junio: Comienzo del plazo extraordinario de admisión.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1091393"/>
                  </a:ext>
                </a:extLst>
              </a:tr>
              <a:tr h="178904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18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 junio: Plazo máximo para renunciar a participar en el Proceso de Admisión de Alumnado.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8142152"/>
                  </a:ext>
                </a:extLst>
              </a:tr>
              <a:tr h="17890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28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 junio: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9828135"/>
                  </a:ext>
                </a:extLst>
              </a:tr>
              <a:tr h="17890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Publicación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 vacantes definitivas. (Una vez descontados los puestos escolares  DAR y MUS e inclusión)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8572482"/>
                  </a:ext>
                </a:extLst>
              </a:tr>
              <a:tr h="17890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Publicación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 la </a:t>
                      </a: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Asignación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Definitiva del Proceso de Admisión de Alumnado.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3287388"/>
                  </a:ext>
                </a:extLst>
              </a:tr>
              <a:tr h="17890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Comunicación,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con carácter definitivo, sobre la escolarización del Alumnado de Inclusión Educativa a  familias.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8355069"/>
                  </a:ext>
                </a:extLst>
              </a:tr>
              <a:tr h="178904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29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 </a:t>
                      </a: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junio:</a:t>
                      </a:r>
                      <a:r>
                        <a:rPr lang="es-E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es-E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Comienza el p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lazo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 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matriculación.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0132830"/>
                  </a:ext>
                </a:extLst>
              </a:tr>
              <a:tr h="178904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29 junio: Plazo de solicitudes de vacantes resultantes</a:t>
                      </a:r>
                      <a:r>
                        <a:rPr lang="es-E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.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24357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1911408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008"/>
            <a:ext cx="9162764" cy="6879008"/>
          </a:xfrm>
          <a:prstGeom prst="rect">
            <a:avLst/>
          </a:prstGeom>
        </p:spPr>
      </p:pic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823594"/>
              </p:ext>
            </p:extLst>
          </p:nvPr>
        </p:nvGraphicFramePr>
        <p:xfrm>
          <a:off x="179512" y="620688"/>
          <a:ext cx="2667000" cy="1533525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10648005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62283381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676766009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07325378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5377330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89393967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1881687162"/>
                    </a:ext>
                  </a:extLst>
                </a:gridCol>
              </a:tblGrid>
              <a:tr h="219075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JULIO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9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007683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126316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09325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8323745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696823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248833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3295569"/>
                  </a:ext>
                </a:extLst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67140"/>
              </p:ext>
            </p:extLst>
          </p:nvPr>
        </p:nvGraphicFramePr>
        <p:xfrm>
          <a:off x="179512" y="2743398"/>
          <a:ext cx="2667000" cy="175260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332626944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69584024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126979278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1043742259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155811977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1252543089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177742928"/>
                    </a:ext>
                  </a:extLst>
                </a:gridCol>
              </a:tblGrid>
              <a:tr h="219075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AGOSTO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9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909282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0620553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8315884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3621342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600760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3158758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6217039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7807077"/>
                  </a:ext>
                </a:extLst>
              </a:tr>
            </a:tbl>
          </a:graphicData>
        </a:graphic>
      </p:graphicFrame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115291"/>
              </p:ext>
            </p:extLst>
          </p:nvPr>
        </p:nvGraphicFramePr>
        <p:xfrm>
          <a:off x="202644" y="4910236"/>
          <a:ext cx="2667000" cy="1533525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180789527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6118402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78885953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1844230337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112015836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69386629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485157170"/>
                    </a:ext>
                  </a:extLst>
                </a:gridCol>
              </a:tblGrid>
              <a:tr h="219075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SEPTIEMBRE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9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682319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1553172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0960981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431030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3828815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0951736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D7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031048"/>
                  </a:ext>
                </a:extLst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684398"/>
              </p:ext>
            </p:extLst>
          </p:nvPr>
        </p:nvGraphicFramePr>
        <p:xfrm>
          <a:off x="3131840" y="882045"/>
          <a:ext cx="5688632" cy="1010809"/>
        </p:xfrm>
        <a:graphic>
          <a:graphicData uri="http://schemas.openxmlformats.org/drawingml/2006/table">
            <a:tbl>
              <a:tblPr/>
              <a:tblGrid>
                <a:gridCol w="247332">
                  <a:extLst>
                    <a:ext uri="{9D8B030D-6E8A-4147-A177-3AD203B41FA5}">
                      <a16:colId xmlns:a16="http://schemas.microsoft.com/office/drawing/2014/main" val="2512206752"/>
                    </a:ext>
                  </a:extLst>
                </a:gridCol>
                <a:gridCol w="5441300">
                  <a:extLst>
                    <a:ext uri="{9D8B030D-6E8A-4147-A177-3AD203B41FA5}">
                      <a16:colId xmlns:a16="http://schemas.microsoft.com/office/drawing/2014/main" val="4006295345"/>
                    </a:ext>
                  </a:extLst>
                </a:gridCol>
              </a:tblGrid>
              <a:tr h="178904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Del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29 de junio al 6 de julio: Plazo de matriculación de alumnado de E. Infantil y Primaria.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3507129"/>
                  </a:ext>
                </a:extLst>
              </a:tr>
              <a:tr h="178904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Del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29 de Junio al 9 de julio:  Plazo de matriculación de alumnado de ESO y Bachillerato.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4590614"/>
                  </a:ext>
                </a:extLst>
              </a:tr>
              <a:tr h="313083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Del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29 de junio al 6 de Julio: solicitudes de vacantes resultantes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341241"/>
                  </a:ext>
                </a:extLst>
              </a:tr>
              <a:tr h="339918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21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 julio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: Adjudicación 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las solicitudes presentadas de vacantes resultantes. Todos los niveles. 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Fin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gestión listas de espera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.    </a:t>
                      </a: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Matrícula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en centros 1 y 2 de septiembre.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9539305"/>
                  </a:ext>
                </a:extLst>
              </a:tr>
            </a:tbl>
          </a:graphicData>
        </a:graphic>
      </p:graphicFrame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697225"/>
              </p:ext>
            </p:extLst>
          </p:nvPr>
        </p:nvGraphicFramePr>
        <p:xfrm>
          <a:off x="3131840" y="3345378"/>
          <a:ext cx="5688631" cy="274320"/>
        </p:xfrm>
        <a:graphic>
          <a:graphicData uri="http://schemas.openxmlformats.org/drawingml/2006/table">
            <a:tbl>
              <a:tblPr/>
              <a:tblGrid>
                <a:gridCol w="247333">
                  <a:extLst>
                    <a:ext uri="{9D8B030D-6E8A-4147-A177-3AD203B41FA5}">
                      <a16:colId xmlns:a16="http://schemas.microsoft.com/office/drawing/2014/main" val="2416529387"/>
                    </a:ext>
                  </a:extLst>
                </a:gridCol>
                <a:gridCol w="5441298">
                  <a:extLst>
                    <a:ext uri="{9D8B030D-6E8A-4147-A177-3AD203B41FA5}">
                      <a16:colId xmlns:a16="http://schemas.microsoft.com/office/drawing/2014/main" val="808829276"/>
                    </a:ext>
                  </a:extLst>
                </a:gridCol>
              </a:tblGrid>
              <a:tr h="178904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900" b="1" dirty="0" smtClean="0">
                          <a:latin typeface="Arial Narrow" panose="020B0606020202030204" pitchFamily="34" charset="0"/>
                        </a:rPr>
                        <a:t> Agosto:</a:t>
                      </a:r>
                      <a:r>
                        <a:rPr lang="es-ES" sz="900" b="1" baseline="0" dirty="0" smtClean="0">
                          <a:latin typeface="Arial Narrow" panose="020B0606020202030204" pitchFamily="34" charset="0"/>
                        </a:rPr>
                        <a:t> Recepción y gestión de solicitudes extraordinarias.</a:t>
                      </a:r>
                      <a:endParaRPr lang="es-ES" sz="900" b="1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4965739"/>
                  </a:ext>
                </a:extLst>
              </a:tr>
            </a:tbl>
          </a:graphicData>
        </a:graphic>
      </p:graphicFrame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445158"/>
              </p:ext>
            </p:extLst>
          </p:nvPr>
        </p:nvGraphicFramePr>
        <p:xfrm>
          <a:off x="3131839" y="5103199"/>
          <a:ext cx="5688631" cy="900485"/>
        </p:xfrm>
        <a:graphic>
          <a:graphicData uri="http://schemas.openxmlformats.org/drawingml/2006/table">
            <a:tbl>
              <a:tblPr/>
              <a:tblGrid>
                <a:gridCol w="247332">
                  <a:extLst>
                    <a:ext uri="{9D8B030D-6E8A-4147-A177-3AD203B41FA5}">
                      <a16:colId xmlns:a16="http://schemas.microsoft.com/office/drawing/2014/main" val="1793496703"/>
                    </a:ext>
                  </a:extLst>
                </a:gridCol>
                <a:gridCol w="5441299">
                  <a:extLst>
                    <a:ext uri="{9D8B030D-6E8A-4147-A177-3AD203B41FA5}">
                      <a16:colId xmlns:a16="http://schemas.microsoft.com/office/drawing/2014/main" val="2733827544"/>
                    </a:ext>
                  </a:extLst>
                </a:gridCol>
              </a:tblGrid>
              <a:tr h="223630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y 2 de septiembre</a:t>
                      </a: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: 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Matriculación de adjudicados</a:t>
                      </a:r>
                      <a:r>
                        <a:rPr lang="es-E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en vacantes resultantes.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3937325"/>
                  </a:ext>
                </a:extLst>
              </a:tr>
              <a:tr h="178904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7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 septiembre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: Publicación de Adjudicación de solicitudes de "plazo extraordinario" presentadas desde el 15 de junio al 31 de agosto.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525184"/>
                  </a:ext>
                </a:extLst>
              </a:tr>
              <a:tr h="40253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Después del 7 de septiembre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: Notificación a interesados e interesadas para solicitudes extraordinarias presentadas desde el 1 de septiembre, todos los niveles.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6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846756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4" y="457"/>
            <a:ext cx="9144000" cy="6864921"/>
          </a:xfrm>
          <a:prstGeom prst="rect">
            <a:avLst/>
          </a:prstGeom>
        </p:spPr>
      </p:pic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107950" y="115888"/>
            <a:ext cx="89281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s-ES" altLang="es-ES" sz="48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CANALES DE INFORMACIÓN</a:t>
            </a:r>
          </a:p>
        </p:txBody>
      </p:sp>
      <p:sp>
        <p:nvSpPr>
          <p:cNvPr id="36867" name="Rectangle 4"/>
          <p:cNvSpPr>
            <a:spLocks noChangeArrowheads="1"/>
          </p:cNvSpPr>
          <p:nvPr/>
        </p:nvSpPr>
        <p:spPr bwMode="auto">
          <a:xfrm>
            <a:off x="179512" y="681948"/>
            <a:ext cx="8856538" cy="59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eaLnBrk="0" hangingPunct="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4572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eaLnBrk="0" hangingPunct="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914400" lvl="1" indent="-457200" algn="just" eaLnBrk="1" hangingPunct="1">
              <a:spcBef>
                <a:spcPct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r>
              <a:rPr lang="es-ES" altLang="es-ES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Portal de Educación: </a:t>
            </a:r>
            <a:r>
              <a:rPr lang="es-ES" altLang="es-ES" b="1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es-ES" altLang="es-ES" b="1" dirty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s-ES" altLang="es-ES" b="1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3"/>
              </a:rPr>
              <a:t>www.educa.jccm.es</a:t>
            </a:r>
            <a:endParaRPr lang="es-ES" altLang="es-ES" b="1" dirty="0" smtClean="0">
              <a:solidFill>
                <a:srgbClr val="FF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1485900" lvl="2" indent="-342900" algn="just" eaLnBrk="1" hangingPunct="1">
              <a:spcBef>
                <a:spcPct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r>
              <a:rPr lang="es-ES" altLang="es-ES" sz="2000" b="1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Guía </a:t>
            </a:r>
            <a:r>
              <a:rPr lang="es-ES" altLang="es-ES" sz="2000" b="1" dirty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para las familias. </a:t>
            </a:r>
            <a:endParaRPr lang="es-ES" altLang="es-ES" sz="2000" b="1" dirty="0" smtClean="0">
              <a:solidFill>
                <a:srgbClr val="0020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1485900" lvl="2" indent="-342900" eaLnBrk="1" hangingPunct="1">
              <a:spcBef>
                <a:spcPct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r>
              <a:rPr lang="es-ES" altLang="es-ES" sz="2000" b="1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Video – tutoriales (solicitudes, matriculación, reclamaciones, renuncias…)</a:t>
            </a:r>
          </a:p>
          <a:p>
            <a:pPr marL="1485900" lvl="2" indent="-342900" algn="just" eaLnBrk="1" hangingPunct="1">
              <a:spcBef>
                <a:spcPct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r>
              <a:rPr lang="es-ES" altLang="es-ES" sz="2000" b="1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Preguntas frecuentes</a:t>
            </a:r>
          </a:p>
          <a:p>
            <a:pPr marL="1485900" lvl="2" indent="-342900" algn="just" eaLnBrk="1" hangingPunct="1">
              <a:spcBef>
                <a:spcPct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r>
              <a:rPr lang="es-ES" altLang="es-ES" sz="2000" b="1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Oferta educativa</a:t>
            </a:r>
            <a:endParaRPr lang="es-ES" altLang="es-ES" sz="3200" b="1" dirty="0" smtClean="0">
              <a:solidFill>
                <a:srgbClr val="0020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800100" lvl="1" indent="-342900" algn="just" eaLnBrk="1" hangingPunct="1">
              <a:spcBef>
                <a:spcPct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r>
              <a:rPr lang="es-ES" altLang="es-ES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Centros Educativos.</a:t>
            </a:r>
          </a:p>
          <a:p>
            <a:pPr marL="800100" lvl="1" indent="-342900" algn="just" eaLnBrk="1" hangingPunct="1">
              <a:spcBef>
                <a:spcPct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r>
              <a:rPr lang="es-ES" altLang="es-ES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Correos electrónicos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: </a:t>
            </a:r>
          </a:p>
          <a:p>
            <a:pPr lvl="1" algn="just" eaLnBrk="1" hangingPunct="1">
              <a:spcBef>
                <a:spcPct val="0"/>
              </a:spcBef>
              <a:buClr>
                <a:srgbClr val="002060"/>
              </a:buClr>
              <a:buNone/>
              <a:defRPr/>
            </a:pP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Albacete: 	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4"/>
              </a:rPr>
              <a:t>admision.ab@jccm.es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</a:p>
          <a:p>
            <a:pPr lvl="1" algn="just" eaLnBrk="1" hangingPunct="1">
              <a:spcBef>
                <a:spcPct val="0"/>
              </a:spcBef>
              <a:buClr>
                <a:srgbClr val="002060"/>
              </a:buClr>
              <a:buNone/>
              <a:defRPr/>
            </a:pP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Ciudad Real: 	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5"/>
              </a:rPr>
              <a:t>admision.cr@jccm.es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</a:p>
          <a:p>
            <a:pPr lvl="1" algn="just" eaLnBrk="1" hangingPunct="1">
              <a:spcBef>
                <a:spcPct val="0"/>
              </a:spcBef>
              <a:buClr>
                <a:srgbClr val="002060"/>
              </a:buClr>
              <a:buNone/>
              <a:defRPr/>
            </a:pP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Cuenca: 	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6"/>
              </a:rPr>
              <a:t>admision.cu@jccm.es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</a:p>
          <a:p>
            <a:pPr lvl="1" algn="just" eaLnBrk="1" hangingPunct="1">
              <a:spcBef>
                <a:spcPct val="0"/>
              </a:spcBef>
              <a:buClr>
                <a:srgbClr val="002060"/>
              </a:buClr>
              <a:buNone/>
              <a:defRPr/>
            </a:pP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Guadalajara: 	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7"/>
              </a:rPr>
              <a:t>admision.gu@jccm.es</a:t>
            </a:r>
            <a:endParaRPr lang="es-ES" altLang="es-ES" sz="1800" b="1" dirty="0" smtClean="0">
              <a:solidFill>
                <a:srgbClr val="FF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lvl="1" algn="just" eaLnBrk="1" hangingPunct="1">
              <a:spcBef>
                <a:spcPct val="0"/>
              </a:spcBef>
              <a:buClr>
                <a:srgbClr val="002060"/>
              </a:buClr>
              <a:buNone/>
              <a:defRPr/>
            </a:pP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Toledo: 	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8"/>
              </a:rPr>
              <a:t>admision.to@jccm.es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</a:p>
          <a:p>
            <a:pPr lvl="1" algn="just" eaLnBrk="1" hangingPunct="1">
              <a:spcBef>
                <a:spcPct val="0"/>
              </a:spcBef>
              <a:buClr>
                <a:srgbClr val="002060"/>
              </a:buClr>
              <a:buNone/>
              <a:defRPr/>
            </a:pPr>
            <a:r>
              <a:rPr lang="es-ES" altLang="es-ES" sz="1800" b="1" dirty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	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	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9"/>
              </a:rPr>
              <a:t>admision.talavera@jccm.es</a:t>
            </a: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</a:p>
          <a:p>
            <a:pPr lvl="1" algn="just" eaLnBrk="1" hangingPunct="1">
              <a:spcBef>
                <a:spcPct val="0"/>
              </a:spcBef>
              <a:buClr>
                <a:srgbClr val="002060"/>
              </a:buClr>
              <a:buNone/>
              <a:defRPr/>
            </a:pPr>
            <a:r>
              <a:rPr lang="es-ES" altLang="es-ES" sz="1800" b="1" dirty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10"/>
              </a:rPr>
              <a:t>admision.edu@jccm.es</a:t>
            </a:r>
            <a:endParaRPr lang="es-ES" altLang="es-ES" sz="1800" b="1" dirty="0">
              <a:solidFill>
                <a:srgbClr val="FF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800100" lvl="1" indent="-342900" algn="just" eaLnBrk="1" hangingPunct="1">
              <a:spcBef>
                <a:spcPct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endParaRPr lang="es-ES" altLang="es-ES" sz="3200" b="1" dirty="0" smtClean="0">
              <a:solidFill>
                <a:srgbClr val="0020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800100" lvl="1" indent="-342900" algn="just" eaLnBrk="1" hangingPunct="1">
              <a:spcBef>
                <a:spcPct val="0"/>
              </a:spcBef>
              <a:buClr>
                <a:srgbClr val="002060"/>
              </a:buClr>
              <a:buFont typeface="Wingdings" panose="05000000000000000000" pitchFamily="2" charset="2"/>
              <a:buChar char="ü"/>
              <a:defRPr/>
            </a:pPr>
            <a:r>
              <a:rPr lang="es-ES" altLang="es-ES" sz="20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Teléfonos de información </a:t>
            </a:r>
            <a:r>
              <a:rPr lang="es-ES" altLang="es-ES" sz="2000" b="1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Único de Información (012).</a:t>
            </a:r>
          </a:p>
          <a:p>
            <a:pPr lvl="1" algn="just" eaLnBrk="1" hangingPunct="1">
              <a:spcBef>
                <a:spcPct val="0"/>
              </a:spcBef>
              <a:buClr>
                <a:srgbClr val="FF0066"/>
              </a:buClr>
              <a:buFont typeface="Wingdings" panose="05000000000000000000" pitchFamily="2" charset="2"/>
              <a:buNone/>
              <a:defRPr/>
            </a:pPr>
            <a:endParaRPr lang="es-ES" altLang="es-ES" sz="1800" dirty="0" smtClean="0">
              <a:solidFill>
                <a:srgbClr val="0020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7410">
            <a:off x="6235372" y="2552793"/>
            <a:ext cx="1864255" cy="2610052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68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68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8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68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68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68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68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8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8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68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68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68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686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686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686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8764" y="457"/>
            <a:ext cx="9144000" cy="6864921"/>
          </a:xfrm>
          <a:prstGeom prst="rect">
            <a:avLst/>
          </a:prstGeom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829432" y="2132856"/>
            <a:ext cx="4176713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ES" sz="4800" b="1" dirty="0" smtClean="0">
                <a:solidFill>
                  <a:srgbClr val="002060"/>
                </a:solidFill>
                <a:latin typeface="+mn-lt"/>
              </a:rPr>
              <a:t>Muchas Gracias por vuestra atención.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70"/>
            <a:ext cx="4894364" cy="6852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658416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93"/>
            <a:ext cx="9144000" cy="6864921"/>
          </a:xfrm>
          <a:prstGeom prst="rect">
            <a:avLst/>
          </a:prstGeom>
        </p:spPr>
      </p:pic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1115616" y="19364"/>
            <a:ext cx="6408241" cy="2060575"/>
          </a:xfrm>
        </p:spPr>
        <p:txBody>
          <a:bodyPr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altLang="es-ES" sz="36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Plazo de Admisión:</a:t>
            </a:r>
            <a:r>
              <a:rPr lang="es-ES" altLang="es-ES" sz="3600" b="1" dirty="0" smtClean="0">
                <a:solidFill>
                  <a:schemeClr val="bg1">
                    <a:lumMod val="65000"/>
                  </a:schemeClr>
                </a:solidFill>
                <a:latin typeface="Arial Narrow" panose="020B0606020202030204" pitchFamily="34" charset="0"/>
              </a:rPr>
              <a:t/>
            </a:r>
            <a:br>
              <a:rPr lang="es-ES" altLang="es-ES" sz="3600" b="1" dirty="0" smtClean="0">
                <a:solidFill>
                  <a:schemeClr val="bg1">
                    <a:lumMod val="65000"/>
                  </a:schemeClr>
                </a:solidFill>
                <a:latin typeface="Arial Narrow" panose="020B0606020202030204" pitchFamily="34" charset="0"/>
              </a:rPr>
            </a:br>
            <a:r>
              <a:rPr lang="es-ES" altLang="es-ES" sz="3600" b="1" u="sng" dirty="0">
                <a:solidFill>
                  <a:srgbClr val="FF0000"/>
                </a:solidFill>
                <a:effectLst>
                  <a:outerShdw sx="1000" sy="1000" algn="ctr" rotWithShape="0">
                    <a:srgbClr val="000000"/>
                  </a:outerShdw>
                  <a:reflection endPos="0" dist="50800" dir="5400000" sy="-100000" algn="bl" rotWithShape="0"/>
                </a:effectLst>
                <a:latin typeface="Arial Narrow" panose="020B0606020202030204" pitchFamily="34" charset="0"/>
              </a:rPr>
              <a:t>1</a:t>
            </a:r>
            <a:r>
              <a:rPr lang="es-ES" altLang="es-ES" sz="3600" b="1" u="sng" dirty="0" smtClean="0">
                <a:solidFill>
                  <a:srgbClr val="FF0000"/>
                </a:solidFill>
                <a:effectLst>
                  <a:outerShdw sx="1000" sy="1000" algn="ctr" rotWithShape="0">
                    <a:srgbClr val="000000"/>
                  </a:outerShdw>
                  <a:reflection endPos="0" dist="50800" dir="5400000" sy="-100000" algn="bl" rotWithShape="0"/>
                </a:effectLst>
                <a:latin typeface="Arial Narrow" panose="020B0606020202030204" pitchFamily="34" charset="0"/>
              </a:rPr>
              <a:t> al 26 de febrero</a:t>
            </a:r>
          </a:p>
        </p:txBody>
      </p:sp>
      <p:sp>
        <p:nvSpPr>
          <p:cNvPr id="7171" name="Rectangle 3"/>
          <p:cNvSpPr>
            <a:spLocks noGrp="1"/>
          </p:cNvSpPr>
          <p:nvPr>
            <p:ph idx="1"/>
          </p:nvPr>
        </p:nvSpPr>
        <p:spPr>
          <a:xfrm>
            <a:off x="323528" y="2411749"/>
            <a:ext cx="8496944" cy="4542072"/>
          </a:xfrm>
        </p:spPr>
        <p:txBody>
          <a:bodyPr>
            <a:noAutofit/>
          </a:bodyPr>
          <a:lstStyle/>
          <a:p>
            <a:pPr marL="609600" indent="-609600" algn="just" fontAlgn="auto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es-ES" alt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Alumnado de nueva incorporación al sistema educativo (3 años).</a:t>
            </a:r>
          </a:p>
          <a:p>
            <a:pPr marL="609600" indent="-609600" algn="just" fontAlgn="auto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es-ES" alt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Alumnado que para cambiar de etapa debe solicitar un centro distinto al actual (paso de un CEIP a un IES – de un IESO a un IES).</a:t>
            </a:r>
          </a:p>
          <a:p>
            <a:pPr marL="609600" indent="-609600" algn="just" fontAlgn="auto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es-ES" alt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Alumnado que solicita un cambio de centro.</a:t>
            </a:r>
          </a:p>
          <a:p>
            <a:pPr marL="609600" indent="-609600" algn="just" fontAlgn="auto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es-ES" alt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Alumnado que se encuentra cursando 4º de ESO y solicita la confirmación de su centro para cursar Bachillerato.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altLang="es-ES" sz="1800" b="1" dirty="0">
                <a:solidFill>
                  <a:srgbClr val="FF0000"/>
                </a:solidFill>
                <a:latin typeface="Arial Narrow" panose="020B0606020202030204" pitchFamily="34" charset="0"/>
              </a:rPr>
              <a:t>IMPORTANTE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s-ES" altLang="es-ES" sz="800" b="1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NO HAY QUE REALIZAR SOLICITUD DE ADMISIÓN PARA PASAR DE NIVEL EN EL MISMO CENTRO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altLang="es-ES" sz="18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 EXCEPTO DE 4º ESO A BACHILLERATO</a:t>
            </a:r>
            <a:endParaRPr lang="es-ES" altLang="es-ES" sz="18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sz="18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Aquellos solicitantes que deseen un cambio de centro </a:t>
            </a:r>
            <a:r>
              <a:rPr lang="es-ES" sz="1800" b="1" dirty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es-ES" sz="1800" dirty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deberán consignar su centro actual entre las preferencias de su solicitud</a:t>
            </a:r>
            <a:r>
              <a:rPr lang="es-ES" sz="18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De hacerlo así, perderían su derecho a permanecer en él en caso de no conseguir el cambio esperado, </a:t>
            </a:r>
            <a:r>
              <a:rPr lang="es-ES" altLang="es-ES" sz="1800" u="sng" dirty="0">
                <a:solidFill>
                  <a:srgbClr val="002060"/>
                </a:solidFill>
                <a:latin typeface="Arial Narrow" panose="020B0606020202030204" pitchFamily="34" charset="0"/>
              </a:rPr>
              <a:t>salvo en el caso de solicitar Bachillerato de Artes</a:t>
            </a:r>
            <a:r>
              <a:rPr lang="es-ES" alt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s-ES" sz="1800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s-ES" altLang="es-ES" sz="1800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s-ES" altLang="es-ES" sz="1800" b="1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971600" y="1580752"/>
            <a:ext cx="6881527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None/>
              <a:defRPr/>
            </a:pPr>
            <a:r>
              <a:rPr lang="es-ES" altLang="es-ES" b="1" u="sng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Solicitudes por EducamosCLM </a:t>
            </a:r>
            <a:r>
              <a:rPr lang="es-ES" altLang="es-ES" sz="1600" b="1" i="1" dirty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educamosclm.castillalamancha.es</a:t>
            </a:r>
          </a:p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endParaRPr lang="es-ES" altLang="es-ES" sz="3600" b="1" u="sng" dirty="0" smtClean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42923">
            <a:off x="291221" y="279158"/>
            <a:ext cx="1100666" cy="1540989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9144000" cy="6864921"/>
          </a:xfrm>
          <a:prstGeom prst="rect">
            <a:avLst/>
          </a:prstGeom>
        </p:spPr>
      </p:pic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1835150" y="333375"/>
            <a:ext cx="453705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s-ES" altLang="es-ES" b="1" spc="0" dirty="0" err="1" smtClean="0">
                <a:solidFill>
                  <a:srgbClr val="002060"/>
                </a:solidFill>
                <a:latin typeface="Calibri"/>
              </a:rPr>
              <a:t>educamosCLM</a:t>
            </a:r>
            <a:r>
              <a:rPr lang="es-ES" altLang="es-ES" b="1" spc="0" dirty="0" smtClean="0">
                <a:solidFill>
                  <a:srgbClr val="002060"/>
                </a:solidFill>
                <a:latin typeface="Calibri"/>
              </a:rPr>
              <a:t/>
            </a:r>
            <a:br>
              <a:rPr lang="es-ES" altLang="es-ES" b="1" spc="0" dirty="0" smtClean="0">
                <a:solidFill>
                  <a:srgbClr val="002060"/>
                </a:solidFill>
                <a:latin typeface="Calibri"/>
              </a:rPr>
            </a:br>
            <a:r>
              <a:rPr lang="es-ES" altLang="es-ES" b="1" dirty="0" smtClean="0">
                <a:solidFill>
                  <a:srgbClr val="002060"/>
                </a:solidFill>
                <a:latin typeface="Calibri"/>
              </a:rPr>
              <a:t>familias</a:t>
            </a:r>
            <a:endParaRPr lang="es-ES" altLang="es-ES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7171" name="Rectangle 3"/>
          <p:cNvSpPr>
            <a:spLocks noGrp="1"/>
          </p:cNvSpPr>
          <p:nvPr>
            <p:ph idx="1"/>
          </p:nvPr>
        </p:nvSpPr>
        <p:spPr>
          <a:xfrm>
            <a:off x="124494" y="1710645"/>
            <a:ext cx="8791352" cy="4824536"/>
          </a:xfrm>
        </p:spPr>
        <p:txBody>
          <a:bodyPr rtlCol="0">
            <a:noAutofit/>
          </a:bodyPr>
          <a:lstStyle/>
          <a:p>
            <a:pPr algn="just">
              <a:lnSpc>
                <a:spcPct val="105000"/>
              </a:lnSpc>
              <a:buFont typeface="Wingdings" panose="05000000000000000000" pitchFamily="2" charset="2"/>
              <a:buChar char="Ø"/>
              <a:defRPr/>
            </a:pPr>
            <a:r>
              <a:rPr lang="es-ES" sz="19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es-ES" sz="1800" b="1" u="sng" dirty="0">
                <a:solidFill>
                  <a:srgbClr val="002060"/>
                </a:solidFill>
                <a:latin typeface="Arial Narrow" panose="020B0606020202030204" pitchFamily="34" charset="0"/>
              </a:rPr>
              <a:t>Toda persona puede registrar una solicitud telemática con su DNI o N. id. Extranjero o Pasaporte</a:t>
            </a:r>
            <a:r>
              <a:rPr 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(estos últimos deberán </a:t>
            </a:r>
            <a:r>
              <a:rPr 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adjuntar a la solicitud toda </a:t>
            </a:r>
            <a:r>
              <a:rPr 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la documentación que aleguen en los criterios). </a:t>
            </a:r>
            <a:r>
              <a:rPr 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(Mayores de 18 años obligación consignación correo electrónico en el primer acceso)</a:t>
            </a:r>
          </a:p>
          <a:p>
            <a:pPr algn="just">
              <a:lnSpc>
                <a:spcPct val="105000"/>
              </a:lnSpc>
              <a:buFont typeface="Wingdings" panose="05000000000000000000" pitchFamily="2" charset="2"/>
              <a:buChar char="Ø"/>
              <a:defRPr/>
            </a:pPr>
            <a:endParaRPr lang="es-ES" sz="1800" b="1" u="sng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05000"/>
              </a:lnSpc>
              <a:buFont typeface="Wingdings" panose="05000000000000000000" pitchFamily="2" charset="2"/>
              <a:buChar char="Ø"/>
              <a:defRPr/>
            </a:pPr>
            <a:r>
              <a:rPr lang="es-ES" sz="1800" b="1" u="sng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Posibilidad </a:t>
            </a:r>
            <a:r>
              <a:rPr lang="es-ES" sz="1800" b="1" u="sng" dirty="0">
                <a:solidFill>
                  <a:srgbClr val="002060"/>
                </a:solidFill>
                <a:latin typeface="Arial Narrow" panose="020B0606020202030204" pitchFamily="34" charset="0"/>
              </a:rPr>
              <a:t>de registro en los centros</a:t>
            </a:r>
            <a:r>
              <a:rPr 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 por un funcionario por delegación del </a:t>
            </a:r>
            <a:r>
              <a:rPr lang="es-ES" sz="1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director.</a:t>
            </a:r>
          </a:p>
          <a:p>
            <a:pPr algn="just">
              <a:lnSpc>
                <a:spcPct val="105000"/>
              </a:lnSpc>
              <a:buFont typeface="Wingdings" panose="05000000000000000000" pitchFamily="2" charset="2"/>
              <a:buChar char="Ø"/>
              <a:defRPr/>
            </a:pPr>
            <a:endParaRPr lang="es-ES" sz="1800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05000"/>
              </a:lnSpc>
              <a:buFont typeface="Wingdings" panose="05000000000000000000" pitchFamily="2" charset="2"/>
              <a:buChar char="Ø"/>
              <a:defRPr/>
            </a:pPr>
            <a:r>
              <a:rPr 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En </a:t>
            </a:r>
            <a:r>
              <a:rPr 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caso de localidades con varios centros </a:t>
            </a:r>
            <a:r>
              <a:rPr lang="es-ES" sz="1800" b="1" u="sng" dirty="0">
                <a:solidFill>
                  <a:srgbClr val="002060"/>
                </a:solidFill>
                <a:latin typeface="Arial Narrow" panose="020B0606020202030204" pitchFamily="34" charset="0"/>
              </a:rPr>
              <a:t>es conveniente completar hasta 6 opciones</a:t>
            </a:r>
            <a:r>
              <a:rPr 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. De no ser así, se considerarán las casillas vacías como que eligen “cualquier centro” de su área de </a:t>
            </a:r>
            <a:r>
              <a:rPr 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influencia</a:t>
            </a:r>
            <a:r>
              <a:rPr 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. </a:t>
            </a:r>
            <a:endParaRPr lang="es-ES" sz="1800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05000"/>
              </a:lnSpc>
              <a:buFont typeface="Wingdings" panose="05000000000000000000" pitchFamily="2" charset="2"/>
              <a:buChar char="Ø"/>
              <a:defRPr/>
            </a:pPr>
            <a:endParaRPr lang="es-ES" sz="1800" b="1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05000"/>
              </a:lnSpc>
              <a:buFont typeface="Wingdings" panose="05000000000000000000" pitchFamily="2" charset="2"/>
              <a:buChar char="Ø"/>
              <a:defRPr/>
            </a:pPr>
            <a:r>
              <a:rPr lang="es-ES" sz="1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La </a:t>
            </a:r>
            <a:r>
              <a:rPr 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solicitud </a:t>
            </a:r>
            <a:r>
              <a:rPr lang="es-ES" sz="1800" b="1" u="sng" dirty="0">
                <a:solidFill>
                  <a:srgbClr val="002060"/>
                </a:solidFill>
                <a:latin typeface="Arial Narrow" panose="020B0606020202030204" pitchFamily="34" charset="0"/>
              </a:rPr>
              <a:t>debe ir firmada por los dos</a:t>
            </a:r>
            <a:r>
              <a:rPr lang="es-ES" sz="1800" u="sng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progenitores/as o tutores/as legales </a:t>
            </a:r>
            <a:r>
              <a:rPr 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en menores de edad, </a:t>
            </a:r>
            <a:r>
              <a:rPr lang="es-ES" sz="1800" b="1" u="sng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incluidas </a:t>
            </a:r>
            <a:r>
              <a:rPr lang="es-ES" sz="1800" b="1" u="sng" dirty="0">
                <a:solidFill>
                  <a:srgbClr val="002060"/>
                </a:solidFill>
                <a:latin typeface="Arial Narrow" panose="020B0606020202030204" pitchFamily="34" charset="0"/>
              </a:rPr>
              <a:t>las </a:t>
            </a:r>
            <a:r>
              <a:rPr lang="es-ES" sz="1800" b="1" u="sng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solicitudes de Bachillerato, </a:t>
            </a:r>
            <a:r>
              <a:rPr 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salvo casos contemplados en la DECLARACIÓN RESPONSABLE (</a:t>
            </a:r>
            <a:r>
              <a:rPr lang="es-ES" sz="18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Adj</a:t>
            </a:r>
            <a:r>
              <a:rPr 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. Doc. Justificativo</a:t>
            </a:r>
            <a:r>
              <a:rPr lang="es-ES" sz="1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)</a:t>
            </a:r>
            <a:endParaRPr lang="es-ES" sz="1800" b="1" u="sng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40235">
            <a:off x="498213" y="360274"/>
            <a:ext cx="746073" cy="104454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72030">
            <a:off x="7007722" y="778166"/>
            <a:ext cx="1860144" cy="676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546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2793"/>
            <a:ext cx="9144000" cy="6864921"/>
          </a:xfrm>
          <a:prstGeom prst="rect">
            <a:avLst/>
          </a:prstGeom>
        </p:spPr>
      </p:pic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1835150" y="333375"/>
            <a:ext cx="4609058" cy="167331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s-ES" altLang="es-ES" sz="4900" b="1" spc="0" dirty="0" err="1" smtClean="0">
                <a:solidFill>
                  <a:srgbClr val="002060"/>
                </a:solidFill>
                <a:latin typeface="Calibri"/>
              </a:rPr>
              <a:t>educamosCLM</a:t>
            </a:r>
            <a:r>
              <a:rPr lang="es-ES" altLang="es-ES" sz="6000" b="1" spc="0" dirty="0" smtClean="0">
                <a:solidFill>
                  <a:srgbClr val="002060"/>
                </a:solidFill>
                <a:latin typeface="Calibri"/>
              </a:rPr>
              <a:t/>
            </a:r>
            <a:br>
              <a:rPr lang="es-ES" altLang="es-ES" sz="6000" b="1" spc="0" dirty="0" smtClean="0">
                <a:solidFill>
                  <a:srgbClr val="002060"/>
                </a:solidFill>
                <a:latin typeface="Calibri"/>
              </a:rPr>
            </a:br>
            <a:r>
              <a:rPr lang="es-ES" altLang="es-ES" sz="4800" b="1" dirty="0" smtClean="0">
                <a:solidFill>
                  <a:srgbClr val="002060"/>
                </a:solidFill>
                <a:latin typeface="Calibri"/>
              </a:rPr>
              <a:t>familias</a:t>
            </a:r>
            <a:endParaRPr lang="es-ES" altLang="es-ES" sz="60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7171" name="Rectangle 3"/>
          <p:cNvSpPr>
            <a:spLocks noGrp="1"/>
          </p:cNvSpPr>
          <p:nvPr>
            <p:ph idx="1"/>
          </p:nvPr>
        </p:nvSpPr>
        <p:spPr>
          <a:xfrm>
            <a:off x="314325" y="2133601"/>
            <a:ext cx="8601521" cy="4463752"/>
          </a:xfrm>
        </p:spPr>
        <p:txBody>
          <a:bodyPr rtlCol="0">
            <a:normAutofit/>
          </a:bodyPr>
          <a:lstStyle/>
          <a:p>
            <a:pPr marL="342900" lvl="0" indent="-34290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s-ES" altLang="es-ES" sz="2000" u="sng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Es </a:t>
            </a:r>
            <a:r>
              <a:rPr lang="es-ES" altLang="es-ES" sz="2000" u="sng" dirty="0">
                <a:solidFill>
                  <a:srgbClr val="002060"/>
                </a:solidFill>
                <a:latin typeface="Arial Narrow" panose="020B0606020202030204" pitchFamily="34" charset="0"/>
              </a:rPr>
              <a:t>muy importante </a:t>
            </a:r>
            <a:r>
              <a:rPr lang="es-ES" altLang="es-ES" sz="2000" b="1" u="sng" dirty="0">
                <a:solidFill>
                  <a:srgbClr val="002060"/>
                </a:solidFill>
                <a:latin typeface="Arial Narrow" panose="020B0606020202030204" pitchFamily="34" charset="0"/>
              </a:rPr>
              <a:t>consignar correctamente el domicilio familiar donde el alumno/a está empadronado/a</a:t>
            </a:r>
            <a:r>
              <a:rPr lang="es-ES" altLang="es-ES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es-ES" altLang="es-ES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con sus progenitores o tutores legales. </a:t>
            </a:r>
            <a:r>
              <a:rPr lang="es-ES" altLang="es-ES" sz="2000" u="sng" dirty="0">
                <a:solidFill>
                  <a:srgbClr val="002060"/>
                </a:solidFill>
                <a:latin typeface="Arial Narrow" panose="020B0606020202030204" pitchFamily="34" charset="0"/>
              </a:rPr>
              <a:t>De lo contrario el baremo es cero</a:t>
            </a:r>
            <a:r>
              <a:rPr lang="es-ES" altLang="es-ES" sz="2000" u="sng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  <a:r>
              <a:rPr lang="es-ES" altLang="es-ES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IMPORTANTE optar también por </a:t>
            </a:r>
            <a:r>
              <a:rPr lang="es-ES" altLang="es-ES" sz="2000" u="sng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domicilio laboral</a:t>
            </a:r>
            <a:endParaRPr lang="es-ES" altLang="es-ES" sz="2000" u="sng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342900" lvl="0" indent="-34290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s-ES" altLang="es-ES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Obligatoriedad de marcar </a:t>
            </a:r>
            <a:r>
              <a:rPr lang="es-ES" altLang="es-ES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SÍ o NO </a:t>
            </a:r>
            <a:r>
              <a:rPr lang="es-ES" altLang="es-ES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en los criterios</a:t>
            </a:r>
            <a:r>
              <a:rPr lang="es-ES" altLang="es-ES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</a:p>
          <a:p>
            <a:pPr lvl="0" algn="just">
              <a:buFont typeface="Wingdings" panose="05000000000000000000" pitchFamily="2" charset="2"/>
              <a:buChar char="ü"/>
              <a:defRPr/>
            </a:pPr>
            <a:r>
              <a:rPr lang="es-ES" sz="1800" dirty="0">
                <a:solidFill>
                  <a:srgbClr val="00206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Arial Narrow" panose="020B0606020202030204" pitchFamily="34" charset="0"/>
              </a:rPr>
              <a:t>Se podrán </a:t>
            </a:r>
            <a:r>
              <a:rPr lang="es-ES" sz="1800" u="sng" dirty="0">
                <a:solidFill>
                  <a:srgbClr val="00206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Arial Narrow" panose="020B0606020202030204" pitchFamily="34" charset="0"/>
              </a:rPr>
              <a:t>adjuntar documentos</a:t>
            </a:r>
            <a:r>
              <a:rPr lang="es-ES" sz="1800" dirty="0">
                <a:solidFill>
                  <a:srgbClr val="00206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Arial Narrow" panose="020B0606020202030204" pitchFamily="34" charset="0"/>
              </a:rPr>
              <a:t> a la solicitud telemáticamente (en formato </a:t>
            </a:r>
            <a:r>
              <a:rPr lang="es-ES" sz="1800" dirty="0" err="1">
                <a:solidFill>
                  <a:srgbClr val="00206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Arial Narrow" panose="020B0606020202030204" pitchFamily="34" charset="0"/>
              </a:rPr>
              <a:t>pdf</a:t>
            </a:r>
            <a:r>
              <a:rPr lang="es-ES" sz="1800" dirty="0">
                <a:solidFill>
                  <a:srgbClr val="00206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Arial Narrow" panose="020B0606020202030204" pitchFamily="34" charset="0"/>
              </a:rPr>
              <a:t>, con un máximo de </a:t>
            </a:r>
            <a:r>
              <a:rPr lang="es-ES" sz="1800" b="1" dirty="0">
                <a:solidFill>
                  <a:srgbClr val="00B05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Arial Narrow" panose="020B0606020202030204" pitchFamily="34" charset="0"/>
              </a:rPr>
              <a:t>5MB</a:t>
            </a:r>
            <a:r>
              <a:rPr lang="es-ES" sz="1800" dirty="0">
                <a:solidFill>
                  <a:srgbClr val="00206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Arial Narrow" panose="020B0606020202030204" pitchFamily="34" charset="0"/>
              </a:rPr>
              <a:t> y </a:t>
            </a:r>
            <a:r>
              <a:rPr lang="es-ES" sz="1800" b="1" u="sng" dirty="0">
                <a:solidFill>
                  <a:srgbClr val="00206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Arial Narrow" panose="020B0606020202030204" pitchFamily="34" charset="0"/>
              </a:rPr>
              <a:t>en el nombre del archivo adjunto únicamente letras, números y el guion alto, todo junto</a:t>
            </a:r>
            <a:r>
              <a:rPr lang="es-ES" sz="1800" u="sng" dirty="0">
                <a:solidFill>
                  <a:srgbClr val="00206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Arial Narrow" panose="020B0606020202030204" pitchFamily="34" charset="0"/>
              </a:rPr>
              <a:t>)</a:t>
            </a:r>
            <a:endParaRPr lang="es-ES" altLang="es-ES" sz="1800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342900" lvl="0" indent="-34290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s-ES" altLang="es-ES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El anexo de miembros computables</a:t>
            </a:r>
            <a:r>
              <a:rPr lang="es-ES" altLang="es-ES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 aparece en la solicitud y deberá ser completada en caso de marcar el </a:t>
            </a:r>
            <a:r>
              <a:rPr lang="es-ES" altLang="es-ES" sz="2000" u="sng" dirty="0">
                <a:solidFill>
                  <a:srgbClr val="002060"/>
                </a:solidFill>
                <a:latin typeface="Arial Narrow" panose="020B0606020202030204" pitchFamily="34" charset="0"/>
              </a:rPr>
              <a:t>criterio de Renta</a:t>
            </a:r>
            <a:r>
              <a:rPr lang="es-ES" altLang="es-ES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</a:p>
          <a:p>
            <a:pPr marL="342900" lvl="0" indent="-34290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s-ES" altLang="es-ES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Las solicitudes de admisión de 4ºESO a Bachillerato se realizarán también por educamosCLM.</a:t>
            </a:r>
          </a:p>
          <a:p>
            <a:pPr marL="342900" lvl="0" indent="-34290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s-ES" altLang="es-ES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Las Reclamaciones </a:t>
            </a:r>
            <a:r>
              <a:rPr lang="es-ES" altLang="es-ES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(</a:t>
            </a:r>
            <a:r>
              <a:rPr lang="es-ES" altLang="es-ES" sz="20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baremación</a:t>
            </a:r>
            <a:r>
              <a:rPr lang="es-ES" altLang="es-ES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 y asignación provisional), </a:t>
            </a:r>
            <a:r>
              <a:rPr lang="es-ES" altLang="es-ES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Renuncias al proceso</a:t>
            </a:r>
            <a:r>
              <a:rPr lang="es-ES" altLang="es-ES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 y la </a:t>
            </a:r>
            <a:r>
              <a:rPr lang="es-ES" altLang="es-ES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participación en Vacantes Resultantes</a:t>
            </a:r>
            <a:r>
              <a:rPr lang="es-ES" altLang="es-ES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, también </a:t>
            </a:r>
            <a:r>
              <a:rPr lang="es-ES" altLang="es-ES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 través de </a:t>
            </a:r>
            <a:r>
              <a:rPr lang="es-ES" altLang="es-ES" sz="20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educamosCLM</a:t>
            </a:r>
            <a:r>
              <a:rPr lang="es-ES" altLang="es-ES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44279">
            <a:off x="509528" y="265529"/>
            <a:ext cx="1153053" cy="161392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72030">
            <a:off x="7007722" y="718419"/>
            <a:ext cx="1860144" cy="676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013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382" y="-25256"/>
            <a:ext cx="9144000" cy="6864921"/>
          </a:xfrm>
          <a:prstGeom prst="rect">
            <a:avLst/>
          </a:prstGeom>
        </p:spPr>
      </p:pic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262142" y="904423"/>
            <a:ext cx="7344816" cy="1354161"/>
          </a:xfrm>
        </p:spPr>
        <p:txBody>
          <a:bodyPr/>
          <a:lstStyle/>
          <a:p>
            <a:pPr algn="l">
              <a:defRPr/>
            </a:pPr>
            <a:r>
              <a:rPr lang="es-ES" altLang="es-ES" sz="2000" b="1" dirty="0" smtClean="0">
                <a:solidFill>
                  <a:srgbClr val="002060"/>
                </a:solidFill>
              </a:rPr>
              <a:t>1. </a:t>
            </a:r>
            <a:r>
              <a:rPr lang="es-ES" altLang="es-ES" sz="2000" b="1" u="sng" dirty="0" smtClean="0">
                <a:solidFill>
                  <a:srgbClr val="002060"/>
                </a:solidFill>
              </a:rPr>
              <a:t>Existencia de hermanos/as matriculados en el centro y padres, madres, tutores o tutoras legales que trabajen en el mismo.</a:t>
            </a:r>
            <a:br>
              <a:rPr lang="es-ES" altLang="es-ES" sz="2000" b="1" u="sng" dirty="0" smtClean="0">
                <a:solidFill>
                  <a:srgbClr val="002060"/>
                </a:solidFill>
              </a:rPr>
            </a:br>
            <a:r>
              <a:rPr lang="es-ES" altLang="es-ES" sz="2000" b="1" dirty="0" smtClean="0">
                <a:solidFill>
                  <a:srgbClr val="002060"/>
                </a:solidFill>
              </a:rPr>
              <a:t>(Máximo 10 puntos)</a:t>
            </a:r>
          </a:p>
        </p:txBody>
      </p:sp>
      <p:sp>
        <p:nvSpPr>
          <p:cNvPr id="11267" name="Rectangle 3"/>
          <p:cNvSpPr>
            <a:spLocks noGrp="1"/>
          </p:cNvSpPr>
          <p:nvPr>
            <p:ph idx="1"/>
          </p:nvPr>
        </p:nvSpPr>
        <p:spPr>
          <a:xfrm>
            <a:off x="228194" y="2131354"/>
            <a:ext cx="8568952" cy="906552"/>
          </a:xfrm>
        </p:spPr>
        <p:txBody>
          <a:bodyPr/>
          <a:lstStyle/>
          <a:p>
            <a:pPr algn="just">
              <a:buFont typeface="Arial" charset="0"/>
              <a:buChar char="•"/>
              <a:defRPr/>
            </a:pPr>
            <a:r>
              <a:rPr lang="es-ES" alt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Por existencia de hermanos o hermanas en el centro: </a:t>
            </a:r>
            <a:r>
              <a:rPr lang="es-ES" alt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10 puntos</a:t>
            </a:r>
            <a:r>
              <a:rPr lang="es-ES" alt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  <a:endParaRPr lang="es-ES" altLang="es-ES" sz="3000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just">
              <a:buFont typeface="Arial" charset="0"/>
              <a:buChar char="•"/>
              <a:defRPr/>
            </a:pPr>
            <a:r>
              <a:rPr lang="es-ES" alt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Por existencia de padres, madres, tutores o tutoras legales que trabajen en el centro: </a:t>
            </a:r>
            <a:r>
              <a:rPr lang="es-ES" alt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8 puntos</a:t>
            </a:r>
            <a:r>
              <a:rPr lang="es-ES" alt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</a:p>
          <a:p>
            <a:pPr algn="just">
              <a:buFont typeface="Arial" charset="0"/>
              <a:buChar char="•"/>
              <a:defRPr/>
            </a:pPr>
            <a:endParaRPr lang="es-ES" altLang="es-ES" sz="2000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46765">
            <a:off x="7649041" y="365679"/>
            <a:ext cx="948626" cy="1328125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262142" y="3084521"/>
            <a:ext cx="8254837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" sz="2000" b="1" dirty="0" smtClean="0">
                <a:solidFill>
                  <a:srgbClr val="002060"/>
                </a:solidFill>
                <a:latin typeface="+mj-lt"/>
              </a:rPr>
              <a:t>2. </a:t>
            </a:r>
            <a:r>
              <a:rPr lang="es-ES" altLang="es-ES" sz="2000" b="1" u="sng" dirty="0" smtClean="0">
                <a:solidFill>
                  <a:srgbClr val="002060"/>
                </a:solidFill>
                <a:latin typeface="+mj-lt"/>
              </a:rPr>
              <a:t>Proximidad </a:t>
            </a:r>
            <a:r>
              <a:rPr lang="es-ES" altLang="es-ES" sz="2000" b="1" u="sng" dirty="0">
                <a:solidFill>
                  <a:srgbClr val="002060"/>
                </a:solidFill>
                <a:latin typeface="+mj-lt"/>
              </a:rPr>
              <a:t>al </a:t>
            </a:r>
            <a:r>
              <a:rPr lang="es-ES" altLang="es-ES" sz="2000" b="1" u="sng" dirty="0" smtClean="0">
                <a:solidFill>
                  <a:srgbClr val="002060"/>
                </a:solidFill>
                <a:latin typeface="+mj-lt"/>
              </a:rPr>
              <a:t>domicilio. </a:t>
            </a:r>
            <a:r>
              <a:rPr lang="es-ES" altLang="es-ES" sz="2000" b="1" dirty="0">
                <a:solidFill>
                  <a:srgbClr val="002060"/>
                </a:solidFill>
                <a:latin typeface="+mj-lt"/>
              </a:rPr>
              <a:t>(máximo 10 puntos).</a:t>
            </a:r>
            <a:endParaRPr lang="es-ES" sz="2000" dirty="0">
              <a:latin typeface="+mj-lt"/>
            </a:endParaRPr>
          </a:p>
          <a:p>
            <a:pPr algn="just">
              <a:buFont typeface="Arial" charset="0"/>
              <a:buChar char="•"/>
              <a:defRPr/>
            </a:pPr>
            <a:r>
              <a:rPr lang="es-ES" altLang="es-ES" sz="2000" b="1" dirty="0" smtClean="0">
                <a:solidFill>
                  <a:srgbClr val="002060"/>
                </a:solidFill>
              </a:rPr>
              <a:t> </a:t>
            </a:r>
            <a:r>
              <a:rPr lang="es-ES" alt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Domicilio en el área de influencia del centro: </a:t>
            </a:r>
            <a:r>
              <a:rPr lang="es-ES" alt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10 puntos</a:t>
            </a:r>
            <a:r>
              <a:rPr lang="es-ES" alt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</a:p>
          <a:p>
            <a:pPr algn="just">
              <a:buFont typeface="Arial" charset="0"/>
              <a:buChar char="•"/>
              <a:defRPr/>
            </a:pPr>
            <a:r>
              <a:rPr lang="es-ES" alt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Domicilio </a:t>
            </a:r>
            <a:r>
              <a:rPr lang="es-ES" alt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laboral, o lugar de trabajo, en el área de influencia del centro: </a:t>
            </a:r>
            <a:r>
              <a:rPr lang="es-ES" alt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8 puntos.</a:t>
            </a:r>
          </a:p>
          <a:p>
            <a:pPr algn="just">
              <a:buFont typeface="Arial" charset="0"/>
              <a:buChar char="•"/>
              <a:defRPr/>
            </a:pPr>
            <a:r>
              <a:rPr lang="es-ES" alt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Domicilio </a:t>
            </a:r>
            <a:r>
              <a:rPr lang="es-ES" alt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familiar, laboral o lugar de trabajo en área de influencia limítrofes del Centro: </a:t>
            </a:r>
            <a:r>
              <a:rPr lang="es-ES" alt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5 puntos</a:t>
            </a:r>
            <a:r>
              <a:rPr lang="es-ES" alt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</a:p>
          <a:p>
            <a:pPr algn="just">
              <a:buFont typeface="Arial" charset="0"/>
              <a:buChar char="•"/>
              <a:defRPr/>
            </a:pPr>
            <a:r>
              <a:rPr lang="es-ES" alt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Otras </a:t>
            </a:r>
            <a:r>
              <a:rPr lang="es-ES" alt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áreas de influencia dentro del mismo municipio: </a:t>
            </a:r>
            <a:r>
              <a:rPr lang="es-ES" alt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3 puntos.</a:t>
            </a:r>
          </a:p>
          <a:p>
            <a:pPr algn="just">
              <a:buFont typeface="Arial" charset="0"/>
              <a:buChar char="•"/>
              <a:defRPr/>
            </a:pPr>
            <a:r>
              <a:rPr lang="es-ES" alt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Otros </a:t>
            </a:r>
            <a:r>
              <a:rPr lang="es-ES" alt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municipios con centro escolar sostenido con fondos públicos: </a:t>
            </a:r>
            <a:r>
              <a:rPr lang="es-ES" alt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0 puntos</a:t>
            </a:r>
            <a:r>
              <a:rPr lang="es-ES" alt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</a:p>
          <a:p>
            <a:pPr algn="ctr" eaLnBrk="1" hangingPunct="1"/>
            <a:r>
              <a:rPr lang="es-ES" altLang="es-ES" sz="2000" b="1" u="sng" dirty="0">
                <a:solidFill>
                  <a:srgbClr val="002060"/>
                </a:solidFill>
              </a:rPr>
              <a:t/>
            </a:r>
            <a:br>
              <a:rPr lang="es-ES" altLang="es-ES" sz="2000" b="1" u="sng" dirty="0">
                <a:solidFill>
                  <a:srgbClr val="002060"/>
                </a:solidFill>
              </a:rPr>
            </a:br>
            <a:r>
              <a:rPr lang="es-ES" altLang="es-ES" sz="1800" b="1" dirty="0">
                <a:solidFill>
                  <a:srgbClr val="7030A0"/>
                </a:solidFill>
                <a:latin typeface="Arial Narrow" panose="020B0606020202030204" pitchFamily="34" charset="0"/>
              </a:rPr>
              <a:t>En ningún caso se puede sumar los puntos del domicilio laboral con los correspondientes al domicilio familiar. </a:t>
            </a:r>
          </a:p>
          <a:p>
            <a:pPr algn="ctr" eaLnBrk="1" hangingPunct="1"/>
            <a:r>
              <a:rPr lang="es-ES" altLang="es-ES" sz="1800" b="1" dirty="0">
                <a:solidFill>
                  <a:srgbClr val="7030A0"/>
                </a:solidFill>
                <a:latin typeface="Arial Narrow" panose="020B0606020202030204" pitchFamily="34" charset="0"/>
              </a:rPr>
              <a:t>Ambos criterios no son excluyentes entre sí (pueden ser alegados los dos), el sistema opta por el criterio más favorable para el </a:t>
            </a:r>
            <a:r>
              <a:rPr lang="es-ES" altLang="es-ES" sz="1800" b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interesado/a en </a:t>
            </a:r>
            <a:r>
              <a:rPr lang="es-ES" altLang="es-ES" sz="1800" b="1" dirty="0">
                <a:solidFill>
                  <a:srgbClr val="7030A0"/>
                </a:solidFill>
                <a:latin typeface="Arial Narrow" panose="020B0606020202030204" pitchFamily="34" charset="0"/>
              </a:rPr>
              <a:t>cada caso.</a:t>
            </a:r>
          </a:p>
          <a:p>
            <a:endParaRPr lang="es-ES" sz="2000" dirty="0"/>
          </a:p>
        </p:txBody>
      </p:sp>
      <p:sp>
        <p:nvSpPr>
          <p:cNvPr id="3" name="Rectángulo 2"/>
          <p:cNvSpPr/>
          <p:nvPr/>
        </p:nvSpPr>
        <p:spPr>
          <a:xfrm>
            <a:off x="2123728" y="149922"/>
            <a:ext cx="3860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altLang="es-ES" b="1" dirty="0" smtClean="0">
                <a:solidFill>
                  <a:srgbClr val="002060"/>
                </a:solidFill>
              </a:rPr>
              <a:t>BAREMACIÓN</a:t>
            </a:r>
            <a:endParaRPr lang="es-ES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8" y="0"/>
            <a:ext cx="9144000" cy="6864921"/>
          </a:xfrm>
          <a:prstGeom prst="rect">
            <a:avLst/>
          </a:prstGeom>
        </p:spPr>
      </p:pic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xfrm>
            <a:off x="123508" y="470395"/>
            <a:ext cx="8928100" cy="1570038"/>
          </a:xfrm>
        </p:spPr>
        <p:txBody>
          <a:bodyPr/>
          <a:lstStyle/>
          <a:p>
            <a:pPr>
              <a:defRPr/>
            </a:pPr>
            <a:r>
              <a:rPr lang="es-ES" altLang="es-ES" sz="2000" b="1" dirty="0">
                <a:solidFill>
                  <a:srgbClr val="002060"/>
                </a:solidFill>
              </a:rPr>
              <a:t>3. </a:t>
            </a:r>
            <a:r>
              <a:rPr lang="es-ES" altLang="es-ES" sz="2000" b="1" u="sng" dirty="0">
                <a:solidFill>
                  <a:srgbClr val="002060"/>
                </a:solidFill>
              </a:rPr>
              <a:t>Concurrencia de discapacidad igual o superior al 33% en el </a:t>
            </a:r>
            <a:r>
              <a:rPr lang="es-ES" altLang="es-ES" sz="2000" b="1" u="sng" dirty="0" smtClean="0">
                <a:solidFill>
                  <a:srgbClr val="002060"/>
                </a:solidFill>
              </a:rPr>
              <a:t>alumno/a</a:t>
            </a:r>
            <a:r>
              <a:rPr lang="es-ES" altLang="es-ES" sz="1800" b="1" u="sng" dirty="0" smtClean="0">
                <a:solidFill>
                  <a:srgbClr val="002060"/>
                </a:solidFill>
              </a:rPr>
              <a:t>, </a:t>
            </a:r>
            <a:r>
              <a:rPr lang="es-ES" altLang="es-ES" sz="1800" b="1" u="sng" dirty="0">
                <a:solidFill>
                  <a:srgbClr val="002060"/>
                </a:solidFill>
              </a:rPr>
              <a:t>en </a:t>
            </a:r>
            <a:r>
              <a:rPr lang="es-ES" altLang="es-ES" sz="2000" b="1" u="sng" dirty="0">
                <a:solidFill>
                  <a:srgbClr val="002060"/>
                </a:solidFill>
              </a:rPr>
              <a:t>algunos de sus padres, madres, </a:t>
            </a:r>
            <a:r>
              <a:rPr lang="es-ES" altLang="es-ES" sz="2000" b="1" u="sng" dirty="0" smtClean="0">
                <a:solidFill>
                  <a:srgbClr val="002060"/>
                </a:solidFill>
              </a:rPr>
              <a:t>tutores/as </a:t>
            </a:r>
            <a:r>
              <a:rPr lang="es-ES" altLang="es-ES" sz="2000" b="1" u="sng" dirty="0">
                <a:solidFill>
                  <a:srgbClr val="002060"/>
                </a:solidFill>
              </a:rPr>
              <a:t>legales, </a:t>
            </a:r>
            <a:r>
              <a:rPr lang="es-ES" altLang="es-ES" sz="2000" b="1" u="sng" dirty="0" smtClean="0">
                <a:solidFill>
                  <a:srgbClr val="002060"/>
                </a:solidFill>
              </a:rPr>
              <a:t>hermanos/as.</a:t>
            </a:r>
            <a:r>
              <a:rPr lang="es-ES" altLang="es-ES" sz="2000" b="1" u="sng" dirty="0">
                <a:solidFill>
                  <a:srgbClr val="002060"/>
                </a:solidFill>
              </a:rPr>
              <a:t/>
            </a:r>
            <a:br>
              <a:rPr lang="es-ES" altLang="es-ES" sz="2000" b="1" u="sng" dirty="0">
                <a:solidFill>
                  <a:srgbClr val="002060"/>
                </a:solidFill>
              </a:rPr>
            </a:br>
            <a:r>
              <a:rPr lang="es-ES" altLang="es-ES" sz="2000" b="1" dirty="0">
                <a:solidFill>
                  <a:srgbClr val="002060"/>
                </a:solidFill>
              </a:rPr>
              <a:t>(máximo 2 puntos).</a:t>
            </a:r>
            <a:endParaRPr lang="es-ES" altLang="es-ES" sz="2000" b="1" dirty="0" smtClean="0">
              <a:solidFill>
                <a:srgbClr val="002060"/>
              </a:solidFill>
            </a:endParaRPr>
          </a:p>
        </p:txBody>
      </p:sp>
      <p:sp>
        <p:nvSpPr>
          <p:cNvPr id="12291" name="Rectangle 3"/>
          <p:cNvSpPr>
            <a:spLocks noGrp="1"/>
          </p:cNvSpPr>
          <p:nvPr>
            <p:ph idx="1"/>
          </p:nvPr>
        </p:nvSpPr>
        <p:spPr>
          <a:xfrm>
            <a:off x="311875" y="1861615"/>
            <a:ext cx="8361241" cy="1574586"/>
          </a:xfrm>
        </p:spPr>
        <p:txBody>
          <a:bodyPr/>
          <a:lstStyle/>
          <a:p>
            <a:pPr>
              <a:defRPr/>
            </a:pPr>
            <a:r>
              <a:rPr 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Por discapacidad en el </a:t>
            </a:r>
            <a:r>
              <a:rPr 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alumno/a solicitante</a:t>
            </a:r>
            <a:r>
              <a:rPr 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: </a:t>
            </a:r>
            <a:r>
              <a:rPr 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2 puntos.</a:t>
            </a:r>
          </a:p>
          <a:p>
            <a:pPr algn="just">
              <a:defRPr/>
            </a:pPr>
            <a:r>
              <a:rPr 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Por discapacidad en alguno de sus padres, madres, </a:t>
            </a:r>
            <a:r>
              <a:rPr 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tutores/as legales </a:t>
            </a:r>
            <a:r>
              <a:rPr 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del </a:t>
            </a:r>
            <a:r>
              <a:rPr 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alumno/a solicitante</a:t>
            </a:r>
            <a:r>
              <a:rPr 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: </a:t>
            </a:r>
            <a:r>
              <a:rPr 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1 punto.</a:t>
            </a:r>
          </a:p>
          <a:p>
            <a:pPr algn="just">
              <a:defRPr/>
            </a:pPr>
            <a:r>
              <a:rPr 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Por discapacidad en alguno de los </a:t>
            </a:r>
            <a:r>
              <a:rPr 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hermanos/as del alumno/a solicitante</a:t>
            </a:r>
            <a:r>
              <a:rPr 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: </a:t>
            </a:r>
            <a:r>
              <a:rPr 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0,5 puntos.</a:t>
            </a:r>
            <a:endParaRPr lang="es-ES" altLang="es-ES" sz="1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>
              <a:buFont typeface="Arial" charset="0"/>
              <a:buChar char="•"/>
              <a:defRPr/>
            </a:pPr>
            <a:endParaRPr lang="es-ES" altLang="es-ES" sz="2200" dirty="0" smtClean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6110">
            <a:off x="7617766" y="5189098"/>
            <a:ext cx="911148" cy="1275654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315214" y="3567631"/>
            <a:ext cx="83612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" sz="2000" b="1" dirty="0">
                <a:solidFill>
                  <a:srgbClr val="002060"/>
                </a:solidFill>
                <a:latin typeface="+mj-lt"/>
              </a:rPr>
              <a:t>4. </a:t>
            </a:r>
            <a:r>
              <a:rPr lang="es-ES" altLang="es-ES" sz="2000" b="1" u="sng" dirty="0">
                <a:solidFill>
                  <a:srgbClr val="002060"/>
                </a:solidFill>
                <a:latin typeface="+mj-lt"/>
              </a:rPr>
              <a:t>Condición legal de familia numerosa.</a:t>
            </a:r>
            <a:r>
              <a:rPr lang="es-ES" altLang="es-ES" sz="2000" b="1" dirty="0">
                <a:solidFill>
                  <a:srgbClr val="002060"/>
                </a:solidFill>
                <a:latin typeface="+mj-lt"/>
              </a:rPr>
              <a:t> (máximo 2 puntos)</a:t>
            </a:r>
            <a:br>
              <a:rPr lang="es-ES" altLang="es-ES" sz="2000" b="1" dirty="0">
                <a:solidFill>
                  <a:srgbClr val="002060"/>
                </a:solidFill>
                <a:latin typeface="+mj-lt"/>
              </a:rPr>
            </a:br>
            <a:endParaRPr lang="es-ES" sz="2000" dirty="0">
              <a:latin typeface="+mj-l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89340" y="4108245"/>
            <a:ext cx="78401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Familia numerosa de categoría especial: </a:t>
            </a:r>
            <a:r>
              <a:rPr 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2 puntos.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Familia numerosa de categoría general: </a:t>
            </a:r>
            <a:r>
              <a:rPr 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1 </a:t>
            </a:r>
            <a:r>
              <a:rPr lang="es-ES" sz="1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punto.</a:t>
            </a:r>
            <a:endParaRPr lang="es-ES" altLang="es-ES" sz="1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42604" y="5063035"/>
            <a:ext cx="76328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" sz="2000" b="1" dirty="0">
                <a:solidFill>
                  <a:srgbClr val="002060"/>
                </a:solidFill>
                <a:latin typeface="+mj-lt"/>
              </a:rPr>
              <a:t>5. </a:t>
            </a:r>
            <a:r>
              <a:rPr lang="es-ES" altLang="es-ES" sz="2000" b="1" u="sng" dirty="0">
                <a:solidFill>
                  <a:srgbClr val="002060"/>
                </a:solidFill>
                <a:latin typeface="+mj-lt"/>
              </a:rPr>
              <a:t>Acogimiento familiar.</a:t>
            </a:r>
            <a:endParaRPr lang="es-ES" sz="2000" dirty="0">
              <a:latin typeface="+mj-lt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90411" y="5765241"/>
            <a:ext cx="74379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Situación de acogimiento familiar del </a:t>
            </a:r>
            <a:r>
              <a:rPr lang="es-ES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alumno/a: </a:t>
            </a:r>
            <a:r>
              <a:rPr lang="es-ES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2 puntos.</a:t>
            </a:r>
            <a:endParaRPr lang="es-ES" altLang="es-ES" sz="1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93"/>
            <a:ext cx="9144000" cy="6864921"/>
          </a:xfrm>
          <a:prstGeom prst="rect">
            <a:avLst/>
          </a:prstGeom>
        </p:spPr>
      </p:pic>
      <p:sp>
        <p:nvSpPr>
          <p:cNvPr id="23554" name="Rectangle 7"/>
          <p:cNvSpPr>
            <a:spLocks noGrp="1"/>
          </p:cNvSpPr>
          <p:nvPr>
            <p:ph type="title"/>
          </p:nvPr>
        </p:nvSpPr>
        <p:spPr>
          <a:xfrm>
            <a:off x="228600" y="274638"/>
            <a:ext cx="8591872" cy="1143000"/>
          </a:xfrm>
        </p:spPr>
        <p:txBody>
          <a:bodyPr/>
          <a:lstStyle/>
          <a:p>
            <a:pPr algn="l">
              <a:defRPr/>
            </a:pPr>
            <a:r>
              <a:rPr lang="es-ES" altLang="es-ES" sz="2400" b="1" u="sng" dirty="0">
                <a:solidFill>
                  <a:srgbClr val="002060"/>
                </a:solidFill>
              </a:rPr>
              <a:t>6</a:t>
            </a:r>
            <a:r>
              <a:rPr lang="es-ES" altLang="es-ES" sz="2400" b="1" u="sng" dirty="0" smtClean="0">
                <a:solidFill>
                  <a:srgbClr val="002060"/>
                </a:solidFill>
              </a:rPr>
              <a:t>. Rentas anuales de la unidad familiar *</a:t>
            </a:r>
            <a:br>
              <a:rPr lang="es-ES" altLang="es-ES" sz="2400" b="1" u="sng" dirty="0" smtClean="0">
                <a:solidFill>
                  <a:srgbClr val="002060"/>
                </a:solidFill>
              </a:rPr>
            </a:br>
            <a:r>
              <a:rPr lang="es-ES" altLang="es-ES" sz="2400" b="1" dirty="0" smtClean="0">
                <a:solidFill>
                  <a:srgbClr val="002060"/>
                </a:solidFill>
              </a:rPr>
              <a:t>(máximo 1 punto).</a:t>
            </a:r>
          </a:p>
        </p:txBody>
      </p:sp>
      <p:sp>
        <p:nvSpPr>
          <p:cNvPr id="6" name="5 Elipse"/>
          <p:cNvSpPr/>
          <p:nvPr/>
        </p:nvSpPr>
        <p:spPr>
          <a:xfrm>
            <a:off x="395536" y="3120791"/>
            <a:ext cx="8064896" cy="3186168"/>
          </a:xfrm>
          <a:prstGeom prst="ellipse">
            <a:avLst/>
          </a:prstGeom>
          <a:solidFill>
            <a:srgbClr val="FFFF66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 sz="1600" dirty="0">
              <a:solidFill>
                <a:schemeClr val="accent3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algn="ctr" eaLnBrk="1" hangingPunct="1">
              <a:defRPr/>
            </a:pPr>
            <a:r>
              <a:rPr lang="es-ES" sz="1600" b="1" dirty="0">
                <a:solidFill>
                  <a:srgbClr val="7030A0"/>
                </a:solidFill>
                <a:latin typeface="Arial Narrow" panose="020B0606020202030204" pitchFamily="34" charset="0"/>
              </a:rPr>
              <a:t>*Si han presentado Declaración de la Renta </a:t>
            </a:r>
            <a:r>
              <a:rPr lang="es-ES" sz="1600" b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2019: </a:t>
            </a:r>
            <a:r>
              <a:rPr lang="es-ES" sz="1600" b="1" dirty="0">
                <a:solidFill>
                  <a:srgbClr val="7030A0"/>
                </a:solidFill>
                <a:latin typeface="Arial Narrow" panose="020B0606020202030204" pitchFamily="34" charset="0"/>
              </a:rPr>
              <a:t>Suma de las  casillas </a:t>
            </a:r>
            <a:r>
              <a:rPr lang="es-ES" sz="16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435</a:t>
            </a:r>
            <a:r>
              <a:rPr lang="es-ES" sz="1600" b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 (Base </a:t>
            </a:r>
            <a:r>
              <a:rPr lang="es-ES" sz="1600" b="1" dirty="0">
                <a:solidFill>
                  <a:srgbClr val="7030A0"/>
                </a:solidFill>
                <a:latin typeface="Arial Narrow" panose="020B0606020202030204" pitchFamily="34" charset="0"/>
              </a:rPr>
              <a:t>imponible general) y </a:t>
            </a:r>
            <a:r>
              <a:rPr lang="es-ES" sz="16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460</a:t>
            </a:r>
            <a:r>
              <a:rPr lang="es-ES" sz="1600" b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 </a:t>
            </a:r>
            <a:r>
              <a:rPr lang="es-ES" sz="1600" b="1" dirty="0">
                <a:solidFill>
                  <a:srgbClr val="7030A0"/>
                </a:solidFill>
                <a:latin typeface="Arial Narrow" panose="020B0606020202030204" pitchFamily="34" charset="0"/>
              </a:rPr>
              <a:t>(Base imponible del ahorro).</a:t>
            </a:r>
          </a:p>
          <a:p>
            <a:pPr algn="ctr" eaLnBrk="1" hangingPunct="1">
              <a:defRPr/>
            </a:pPr>
            <a:endParaRPr lang="es-ES" sz="1600" dirty="0">
              <a:solidFill>
                <a:srgbClr val="7030A0"/>
              </a:solidFill>
              <a:latin typeface="Arial Narrow" panose="020B0606020202030204" pitchFamily="34" charset="0"/>
            </a:endParaRPr>
          </a:p>
          <a:p>
            <a:pPr algn="ctr" eaLnBrk="1" hangingPunct="1">
              <a:defRPr/>
            </a:pPr>
            <a:r>
              <a:rPr lang="es-ES" sz="1600" b="1" dirty="0">
                <a:solidFill>
                  <a:srgbClr val="7030A0"/>
                </a:solidFill>
                <a:latin typeface="Arial Narrow" panose="020B0606020202030204" pitchFamily="34" charset="0"/>
              </a:rPr>
              <a:t>*Si no se ha presentado Declaración de la Renta en </a:t>
            </a:r>
            <a:r>
              <a:rPr lang="es-ES" sz="1600" b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2019: </a:t>
            </a:r>
            <a:r>
              <a:rPr lang="es-ES" sz="1600" b="1" dirty="0">
                <a:solidFill>
                  <a:srgbClr val="7030A0"/>
                </a:solidFill>
                <a:latin typeface="Arial Narrow" panose="020B0606020202030204" pitchFamily="34" charset="0"/>
              </a:rPr>
              <a:t>Se realizarán las siguientes operaciones en las cuantías imputadas en el Certificado Tributario de IRPF de </a:t>
            </a:r>
            <a:r>
              <a:rPr lang="es-ES" sz="1600" b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2019, </a:t>
            </a:r>
            <a:r>
              <a:rPr lang="es-ES" sz="1600" b="1" dirty="0">
                <a:solidFill>
                  <a:srgbClr val="7030A0"/>
                </a:solidFill>
                <a:latin typeface="Arial Narrow" panose="020B0606020202030204" pitchFamily="34" charset="0"/>
              </a:rPr>
              <a:t>expedido por la Agencia Tributaria: </a:t>
            </a:r>
            <a:r>
              <a:rPr lang="es-ES" sz="1600" b="1" dirty="0" err="1" smtClean="0">
                <a:solidFill>
                  <a:srgbClr val="7030A0"/>
                </a:solidFill>
                <a:latin typeface="Arial Narrow" panose="020B0606020202030204" pitchFamily="34" charset="0"/>
              </a:rPr>
              <a:t>Rendimentos</a:t>
            </a:r>
            <a:r>
              <a:rPr lang="es-ES" sz="1600" b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 </a:t>
            </a:r>
            <a:r>
              <a:rPr lang="es-ES" sz="1600" b="1" dirty="0">
                <a:solidFill>
                  <a:srgbClr val="7030A0"/>
                </a:solidFill>
                <a:latin typeface="Arial Narrow" panose="020B0606020202030204" pitchFamily="34" charset="0"/>
              </a:rPr>
              <a:t>íntegros del trabajo + Rendimientos del capital mobiliario + Ganancias patrimoniales sometidas a retención - Gastos deducibles de estos rendimientos conforme a la normativa tributaria.</a:t>
            </a:r>
          </a:p>
          <a:p>
            <a:pPr algn="ctr" eaLnBrk="1" hangingPunct="1">
              <a:defRPr/>
            </a:pPr>
            <a:endParaRPr lang="es-ES" sz="1200" dirty="0">
              <a:solidFill>
                <a:schemeClr val="accent3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3555" name="Rectangle 8"/>
          <p:cNvSpPr>
            <a:spLocks noChangeArrowheads="1"/>
          </p:cNvSpPr>
          <p:nvPr/>
        </p:nvSpPr>
        <p:spPr bwMode="auto">
          <a:xfrm>
            <a:off x="323528" y="1417638"/>
            <a:ext cx="8712968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s-ES" altLang="es-ES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Rentas </a:t>
            </a:r>
            <a:r>
              <a:rPr lang="es-ES" altLang="es-ES" sz="2000" i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per cápita </a:t>
            </a:r>
            <a:r>
              <a:rPr lang="es-ES" altLang="es-ES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igual o inferior al IPREM 2019 (7.519,59 €/año): </a:t>
            </a:r>
            <a:r>
              <a:rPr lang="es-ES" altLang="es-ES" sz="2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1 punto</a:t>
            </a:r>
            <a:r>
              <a:rPr lang="es-ES" altLang="es-ES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s-ES" altLang="es-ES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Rentas </a:t>
            </a:r>
            <a:r>
              <a:rPr lang="es-ES" altLang="es-ES" sz="2000" i="1" dirty="0">
                <a:solidFill>
                  <a:srgbClr val="002060"/>
                </a:solidFill>
                <a:latin typeface="Arial Narrow" panose="020B0606020202030204" pitchFamily="34" charset="0"/>
              </a:rPr>
              <a:t>per cápita </a:t>
            </a:r>
            <a:r>
              <a:rPr lang="es-ES" altLang="es-ES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que no superen el doble del IPREM 2019 (15,039,18 </a:t>
            </a:r>
            <a:r>
              <a:rPr lang="es-ES" altLang="es-ES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€/año): </a:t>
            </a:r>
            <a:r>
              <a:rPr lang="es-ES" altLang="es-ES" sz="2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0,5 </a:t>
            </a:r>
            <a:r>
              <a:rPr lang="es-ES" altLang="es-ES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punto</a:t>
            </a:r>
            <a:r>
              <a:rPr lang="es-ES" altLang="es-ES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s-ES" altLang="es-ES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Rentas </a:t>
            </a:r>
            <a:r>
              <a:rPr lang="es-ES" altLang="es-ES" sz="2000" i="1" dirty="0">
                <a:solidFill>
                  <a:srgbClr val="002060"/>
                </a:solidFill>
                <a:latin typeface="Arial Narrow" panose="020B0606020202030204" pitchFamily="34" charset="0"/>
              </a:rPr>
              <a:t>per cápita </a:t>
            </a:r>
            <a:r>
              <a:rPr lang="es-ES" altLang="es-ES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superior al doble del IPREM 2019: </a:t>
            </a:r>
            <a:r>
              <a:rPr lang="es-ES" altLang="es-ES" sz="2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0 puntos</a:t>
            </a:r>
            <a:r>
              <a:rPr lang="es-ES" altLang="es-ES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  <a:endParaRPr lang="es-ES" altLang="es-ES" sz="2000" dirty="0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endParaRPr lang="es-ES" altLang="es-ES" sz="2000" dirty="0" smtClean="0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7013">
            <a:off x="7841456" y="5155517"/>
            <a:ext cx="855983" cy="1198420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1_Tema de Office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Tema de Office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27161</TotalTime>
  <Words>4017</Words>
  <Application>Microsoft Office PowerPoint</Application>
  <PresentationFormat>Presentación en pantalla (4:3)</PresentationFormat>
  <Paragraphs>687</Paragraphs>
  <Slides>36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36</vt:i4>
      </vt:variant>
    </vt:vector>
  </HeadingPairs>
  <TitlesOfParts>
    <vt:vector size="47" baseType="lpstr">
      <vt:lpstr>Arial</vt:lpstr>
      <vt:lpstr>Arial Narrow</vt:lpstr>
      <vt:lpstr>Calibri</vt:lpstr>
      <vt:lpstr>Calibri Light</vt:lpstr>
      <vt:lpstr>Courier New</vt:lpstr>
      <vt:lpstr>Monotype Corsiva</vt:lpstr>
      <vt:lpstr>Times New Roman</vt:lpstr>
      <vt:lpstr>Wingdings</vt:lpstr>
      <vt:lpstr>1_Tema de Office</vt:lpstr>
      <vt:lpstr>2_Tema de Office</vt:lpstr>
      <vt:lpstr>Tema de Office</vt:lpstr>
      <vt:lpstr>Presentación de PowerPoint</vt:lpstr>
      <vt:lpstr>Presentación de PowerPoint</vt:lpstr>
      <vt:lpstr> Plazos y fechas</vt:lpstr>
      <vt:lpstr>Plazo de Admisión: 1 al 26 de febrero</vt:lpstr>
      <vt:lpstr>educamosCLM familias</vt:lpstr>
      <vt:lpstr>educamosCLM familias</vt:lpstr>
      <vt:lpstr>1. Existencia de hermanos/as matriculados en el centro y padres, madres, tutores o tutoras legales que trabajen en el mismo. (Máximo 10 puntos)</vt:lpstr>
      <vt:lpstr>3. Concurrencia de discapacidad igual o superior al 33% en el alumno/a, en algunos de sus padres, madres, tutores/as legales, hermanos/as. (máximo 2 puntos).</vt:lpstr>
      <vt:lpstr>6. Rentas anuales de la unidad familiar * (máximo 1 punto).</vt:lpstr>
      <vt:lpstr>7. Expediente académico (Solo para Bachillerato)</vt:lpstr>
      <vt:lpstr>CRITERIOS DE DESEMPATE a igualdad de puntos se ordena por: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Plazo Extraordinario A partir del 15 de junio Sólo se estimarán solicitudes por:</vt:lpstr>
      <vt:lpstr>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Consejeria de Educación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JCCM</dc:creator>
  <cp:lastModifiedBy>Patricia Rubio Claramonte</cp:lastModifiedBy>
  <cp:revision>558</cp:revision>
  <cp:lastPrinted>2018-01-26T07:55:35Z</cp:lastPrinted>
  <dcterms:created xsi:type="dcterms:W3CDTF">2012-12-07T09:48:33Z</dcterms:created>
  <dcterms:modified xsi:type="dcterms:W3CDTF">2021-01-27T08:56:15Z</dcterms:modified>
</cp:coreProperties>
</file>